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692" r:id="rId5"/>
    <p:sldMasterId id="2147483706" r:id="rId6"/>
    <p:sldMasterId id="2147483695" r:id="rId7"/>
    <p:sldMasterId id="2147483703" r:id="rId8"/>
  </p:sldMasterIdLst>
  <p:notesMasterIdLst>
    <p:notesMasterId r:id="rId19"/>
  </p:notesMasterIdLst>
  <p:sldIdLst>
    <p:sldId id="844" r:id="rId9"/>
    <p:sldId id="821" r:id="rId10"/>
    <p:sldId id="854" r:id="rId11"/>
    <p:sldId id="858" r:id="rId12"/>
    <p:sldId id="822" r:id="rId13"/>
    <p:sldId id="823" r:id="rId14"/>
    <p:sldId id="857" r:id="rId15"/>
    <p:sldId id="824" r:id="rId16"/>
    <p:sldId id="855" r:id="rId17"/>
    <p:sldId id="834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8345F1-63EC-5761-4FF7-2B4F56C84757}" name="White, Robert" initials="RW" userId="S::STU05@vancouver.ca::bfd474d7-4f9d-4354-97ef-034a1fa027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D078"/>
    <a:srgbClr val="8D2F33"/>
    <a:srgbClr val="C32933"/>
    <a:srgbClr val="AC6A39"/>
    <a:srgbClr val="8D3232"/>
    <a:srgbClr val="F3C915"/>
    <a:srgbClr val="1893A0"/>
    <a:srgbClr val="D0E2E4"/>
    <a:srgbClr val="B9E8AA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85335" autoAdjust="0"/>
  </p:normalViewPr>
  <p:slideViewPr>
    <p:cSldViewPr snapToGrid="0">
      <p:cViewPr varScale="1">
        <p:scale>
          <a:sx n="81" d="100"/>
          <a:sy n="81" d="100"/>
        </p:scale>
        <p:origin x="83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https://covoffice-my.sharepoint.com/personal/stu05_vancouver_ca/Documents/60%20Metrics/2024%20Year/Rezoning%20Metrics%20-%202024%20-%202025-01-06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https://covoffice-my.sharepoint.com/personal/stu05_vancouver_ca/Documents/60%20Metrics/2024%20Year/Rezoning%20Metrics%20-%202024%20-%202025-01-06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 dir="row">'[Rezoning Metrics - 2024 - 2025-01-06.xlsx]1 | Active'!$C$18</cx:f>
        <cx:lvl ptCount="1" formatCode="0">
          <cx:pt idx="0">248</cx:pt>
        </cx:lvl>
      </cx:numDim>
    </cx:data>
  </cx:chartData>
  <cx:chart>
    <cx:plotArea>
      <cx:plotAreaRegion>
        <cx:series layoutId="funnel" uniqueId="{486280D0-384C-432D-9255-7D5979462484}">
          <cx:tx>
            <cx:txData>
              <cx:f>'[Rezoning Metrics - 2024 - 2025-01-06.xlsx]1 | Active'!$B$18</cx:f>
              <cx:v>Total Active Projects</cx:v>
            </cx:txData>
          </cx:tx>
          <cx:spPr>
            <a:noFill/>
            <a:ln>
              <a:noFill/>
            </a:ln>
          </cx:spPr>
          <cx:dataId val="0"/>
        </cx:series>
      </cx:plotAreaRegion>
      <cx:axis id="0" hidden="1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2400" b="1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CA" sz="2400" b="1"/>
          </a:p>
        </cx:txPr>
      </cx:axis>
    </cx:plotArea>
  </cx:chart>
  <cx:spPr>
    <a:noFill/>
    <a:ln>
      <a:noFill/>
    </a:ln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 dir="row">'[Rezoning Metrics - 2024 - 2025-01-06.xlsx]1 | Active'!$C$18</cx:f>
        <cx:lvl ptCount="1" formatCode="0">
          <cx:pt idx="0">248</cx:pt>
        </cx:lvl>
      </cx:numDim>
    </cx:data>
  </cx:chartData>
  <cx:chart>
    <cx:plotArea>
      <cx:plotAreaRegion>
        <cx:series layoutId="funnel" uniqueId="{486280D0-384C-432D-9255-7D5979462484}">
          <cx:tx>
            <cx:txData>
              <cx:f>'[Rezoning Metrics - 2024 - 2025-01-06.xlsx]1 | Active'!$B$18</cx:f>
              <cx:v>Total Active Projects</cx:v>
            </cx:txData>
          </cx:tx>
          <cx:spPr>
            <a:noFill/>
            <a:ln>
              <a:noFill/>
            </a:ln>
          </cx:spPr>
          <cx:dataId val="0"/>
        </cx:series>
      </cx:plotAreaRegion>
      <cx:axis id="0" hidden="1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2400" b="1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CA" sz="2400" b="1"/>
          </a:p>
        </cx:txPr>
      </cx:axis>
    </cx:plotArea>
  </cx:chart>
  <cx:spPr>
    <a:noFill/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F5F8A1-00B1-428D-862F-865183FE9F2C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3105FC8-F338-47B3-B528-32442BE4B7C7}">
      <dgm:prSet phldrT="[Text]" custT="1"/>
      <dgm:spPr/>
      <dgm:t>
        <a:bodyPr/>
        <a:lstStyle/>
        <a:p>
          <a:r>
            <a:rPr lang="en-US" sz="32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TOTAL</a:t>
          </a:r>
          <a:br>
            <a:rPr lang="en-US" sz="32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</a:br>
          <a:r>
            <a:rPr lang="en-US" sz="32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$70 M</a:t>
          </a:r>
          <a:endParaRPr lang="en-CA" sz="3200" b="1" dirty="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ADB755D8-0E5D-4426-88B2-9C56D6099778}" type="parTrans" cxnId="{396D0CB0-5367-44F5-B345-C604E3E25CDD}">
      <dgm:prSet/>
      <dgm:spPr/>
      <dgm:t>
        <a:bodyPr/>
        <a:lstStyle/>
        <a:p>
          <a:endParaRPr lang="en-CA" sz="180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B81FF424-611F-489C-B6A4-4CD70EF7E1F9}" type="sibTrans" cxnId="{396D0CB0-5367-44F5-B345-C604E3E25CDD}">
      <dgm:prSet/>
      <dgm:spPr/>
      <dgm:t>
        <a:bodyPr/>
        <a:lstStyle/>
        <a:p>
          <a:endParaRPr lang="en-CA" sz="180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4011AD73-6716-4CE9-9A53-EE10E352CEAD}">
      <dgm:prSet phldrT="[Text]" custT="1"/>
      <dgm:spPr/>
      <dgm:t>
        <a:bodyPr/>
        <a:lstStyle/>
        <a:p>
          <a:r>
            <a:rPr lang="en-US" sz="20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CAC (In-kind)</a:t>
          </a:r>
          <a:br>
            <a:rPr lang="en-US" sz="20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</a:br>
          <a:r>
            <a:rPr lang="en-US" sz="2000" b="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$57 M*</a:t>
          </a:r>
          <a:endParaRPr lang="en-CA" sz="2000" b="0" dirty="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24EDC246-BDBB-4CF9-AB0C-52DC85702CE7}" type="sibTrans" cxnId="{974948D9-4B6D-42DF-8E5B-138918EB85C2}">
      <dgm:prSet custT="1"/>
      <dgm:spPr/>
      <dgm:t>
        <a:bodyPr/>
        <a:lstStyle/>
        <a:p>
          <a:endParaRPr lang="en-CA" sz="180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5AAB6D3D-A977-4EC1-B8B3-18DADDF41DB9}" type="parTrans" cxnId="{974948D9-4B6D-42DF-8E5B-138918EB85C2}">
      <dgm:prSet/>
      <dgm:spPr/>
      <dgm:t>
        <a:bodyPr/>
        <a:lstStyle/>
        <a:p>
          <a:endParaRPr lang="en-CA" sz="180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2D635502-9CB2-45D0-841A-AD1BB3A76FAC}">
      <dgm:prSet custT="1"/>
      <dgm:spPr/>
      <dgm:t>
        <a:bodyPr/>
        <a:lstStyle/>
        <a:p>
          <a:r>
            <a:rPr lang="en-US" sz="20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Public Art</a:t>
          </a:r>
          <a:br>
            <a: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</a:br>
          <a:r>
            <a: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$0.8 M</a:t>
          </a:r>
          <a:endParaRPr lang="en-CA" sz="2000" dirty="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2D69B4EE-58EA-4082-8C9B-785BFD32E9DE}" type="sibTrans" cxnId="{5487DA5D-EBF2-4303-8FDF-C89E7472885F}">
      <dgm:prSet custT="1"/>
      <dgm:spPr/>
      <dgm:t>
        <a:bodyPr/>
        <a:lstStyle/>
        <a:p>
          <a:endParaRPr lang="en-CA" sz="180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0921C066-0C0F-4B52-99A0-B1D54DBA653B}" type="parTrans" cxnId="{5487DA5D-EBF2-4303-8FDF-C89E7472885F}">
      <dgm:prSet/>
      <dgm:spPr/>
      <dgm:t>
        <a:bodyPr/>
        <a:lstStyle/>
        <a:p>
          <a:endParaRPr lang="en-CA" sz="180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44113B3F-9D8E-4926-8E7D-C77A5DF6A104}">
      <dgm:prSet phldrT="[Text]" custT="1"/>
      <dgm:spPr/>
      <dgm:t>
        <a:bodyPr/>
        <a:lstStyle/>
        <a:p>
          <a:r>
            <a:rPr lang="en-US" sz="20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DCLs</a:t>
          </a:r>
          <a:br>
            <a:rPr lang="en-US" sz="20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</a:br>
          <a:r>
            <a: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$12 M</a:t>
          </a:r>
          <a:endParaRPr lang="en-CA" sz="2000" dirty="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gm:t>
    </dgm:pt>
    <dgm:pt modelId="{279C1A8E-6315-47AE-A6ED-40B599EB8F1D}" type="parTrans" cxnId="{0BC4C5D8-D760-4BA4-9844-7387AC41A170}">
      <dgm:prSet/>
      <dgm:spPr/>
      <dgm:t>
        <a:bodyPr/>
        <a:lstStyle/>
        <a:p>
          <a:endParaRPr lang="en-CA"/>
        </a:p>
      </dgm:t>
    </dgm:pt>
    <dgm:pt modelId="{965A3C11-9EFD-43F8-B8A9-03D7A5CA349C}" type="sibTrans" cxnId="{0BC4C5D8-D760-4BA4-9844-7387AC41A170}">
      <dgm:prSet/>
      <dgm:spPr/>
      <dgm:t>
        <a:bodyPr/>
        <a:lstStyle/>
        <a:p>
          <a:endParaRPr lang="en-CA"/>
        </a:p>
      </dgm:t>
    </dgm:pt>
    <dgm:pt modelId="{32E716D4-8C61-4D70-8415-250FDD7398F3}" type="pres">
      <dgm:prSet presAssocID="{F9F5F8A1-00B1-428D-862F-865183FE9F2C}" presName="Name0" presStyleCnt="0">
        <dgm:presLayoutVars>
          <dgm:dir/>
          <dgm:resizeHandles val="exact"/>
        </dgm:presLayoutVars>
      </dgm:prSet>
      <dgm:spPr/>
    </dgm:pt>
    <dgm:pt modelId="{203DF6DD-4099-4691-BEFF-4D8EC8A31B8F}" type="pres">
      <dgm:prSet presAssocID="{F9F5F8A1-00B1-428D-862F-865183FE9F2C}" presName="vNodes" presStyleCnt="0"/>
      <dgm:spPr/>
    </dgm:pt>
    <dgm:pt modelId="{1D551CE5-3AAB-46EB-A7F6-5952852DE235}" type="pres">
      <dgm:prSet presAssocID="{4011AD73-6716-4CE9-9A53-EE10E352CEAD}" presName="node" presStyleLbl="node1" presStyleIdx="0" presStyleCnt="4" custScaleX="144315" custScaleY="76557">
        <dgm:presLayoutVars>
          <dgm:bulletEnabled val="1"/>
        </dgm:presLayoutVars>
      </dgm:prSet>
      <dgm:spPr>
        <a:prstGeom prst="roundRect">
          <a:avLst/>
        </a:prstGeom>
      </dgm:spPr>
    </dgm:pt>
    <dgm:pt modelId="{5B0253C4-4654-4112-83D2-2BB18E84F2DE}" type="pres">
      <dgm:prSet presAssocID="{24EDC246-BDBB-4CF9-AB0C-52DC85702CE7}" presName="spacerT" presStyleCnt="0"/>
      <dgm:spPr/>
    </dgm:pt>
    <dgm:pt modelId="{F3AA8416-6900-42B5-9FB2-DC7227B02313}" type="pres">
      <dgm:prSet presAssocID="{24EDC246-BDBB-4CF9-AB0C-52DC85702CE7}" presName="sibTrans" presStyleLbl="sibTrans2D1" presStyleIdx="0" presStyleCnt="3" custScaleX="62030" custScaleY="62230"/>
      <dgm:spPr/>
    </dgm:pt>
    <dgm:pt modelId="{864F901B-81E6-4A00-BCFB-31FD61C0D706}" type="pres">
      <dgm:prSet presAssocID="{24EDC246-BDBB-4CF9-AB0C-52DC85702CE7}" presName="spacerB" presStyleCnt="0"/>
      <dgm:spPr/>
    </dgm:pt>
    <dgm:pt modelId="{6B05BAD1-CDDA-4228-8A38-2FC27F996AA9}" type="pres">
      <dgm:prSet presAssocID="{44113B3F-9D8E-4926-8E7D-C77A5DF6A104}" presName="node" presStyleLbl="node1" presStyleIdx="1" presStyleCnt="4" custScaleX="144315" custScaleY="77220">
        <dgm:presLayoutVars>
          <dgm:bulletEnabled val="1"/>
        </dgm:presLayoutVars>
      </dgm:prSet>
      <dgm:spPr>
        <a:prstGeom prst="roundRect">
          <a:avLst/>
        </a:prstGeom>
      </dgm:spPr>
    </dgm:pt>
    <dgm:pt modelId="{EC483879-CE22-40FA-85EB-652EB0144E70}" type="pres">
      <dgm:prSet presAssocID="{965A3C11-9EFD-43F8-B8A9-03D7A5CA349C}" presName="spacerT" presStyleCnt="0"/>
      <dgm:spPr/>
    </dgm:pt>
    <dgm:pt modelId="{B7D9B5B1-088C-4CBA-A8BD-63E29A52B6FF}" type="pres">
      <dgm:prSet presAssocID="{965A3C11-9EFD-43F8-B8A9-03D7A5CA349C}" presName="sibTrans" presStyleLbl="sibTrans2D1" presStyleIdx="1" presStyleCnt="3" custScaleX="62566" custScaleY="62566"/>
      <dgm:spPr/>
    </dgm:pt>
    <dgm:pt modelId="{C834186A-95B2-47AE-81E7-57CD6FD67F38}" type="pres">
      <dgm:prSet presAssocID="{965A3C11-9EFD-43F8-B8A9-03D7A5CA349C}" presName="spacerB" presStyleCnt="0"/>
      <dgm:spPr/>
    </dgm:pt>
    <dgm:pt modelId="{CC09F95B-BF8A-44EB-AE66-8A1705671CDA}" type="pres">
      <dgm:prSet presAssocID="{2D635502-9CB2-45D0-841A-AD1BB3A76FAC}" presName="node" presStyleLbl="node1" presStyleIdx="2" presStyleCnt="4" custScaleX="144315" custScaleY="77220">
        <dgm:presLayoutVars>
          <dgm:bulletEnabled val="1"/>
        </dgm:presLayoutVars>
      </dgm:prSet>
      <dgm:spPr>
        <a:prstGeom prst="roundRect">
          <a:avLst/>
        </a:prstGeom>
      </dgm:spPr>
    </dgm:pt>
    <dgm:pt modelId="{3199EB4E-91E6-4BD6-84FB-78E1342D51E8}" type="pres">
      <dgm:prSet presAssocID="{F9F5F8A1-00B1-428D-862F-865183FE9F2C}" presName="sibTransLast" presStyleLbl="sibTrans2D1" presStyleIdx="2" presStyleCnt="3"/>
      <dgm:spPr/>
    </dgm:pt>
    <dgm:pt modelId="{ED90662D-8A93-43FD-9BDE-6E2E812F42E2}" type="pres">
      <dgm:prSet presAssocID="{F9F5F8A1-00B1-428D-862F-865183FE9F2C}" presName="connectorText" presStyleLbl="sibTrans2D1" presStyleIdx="2" presStyleCnt="3"/>
      <dgm:spPr/>
    </dgm:pt>
    <dgm:pt modelId="{DED7A892-2AF0-44C7-B3B3-AFB504307078}" type="pres">
      <dgm:prSet presAssocID="{F9F5F8A1-00B1-428D-862F-865183FE9F2C}" presName="lastNode" presStyleLbl="node1" presStyleIdx="3" presStyleCnt="4">
        <dgm:presLayoutVars>
          <dgm:bulletEnabled val="1"/>
        </dgm:presLayoutVars>
      </dgm:prSet>
      <dgm:spPr/>
    </dgm:pt>
  </dgm:ptLst>
  <dgm:cxnLst>
    <dgm:cxn modelId="{BD511014-4FEC-4D88-B02D-3FB5718DB6F7}" type="presOf" srcId="{2D69B4EE-58EA-4082-8C9B-785BFD32E9DE}" destId="{3199EB4E-91E6-4BD6-84FB-78E1342D51E8}" srcOrd="0" destOrd="0" presId="urn:microsoft.com/office/officeart/2005/8/layout/equation2"/>
    <dgm:cxn modelId="{5487DA5D-EBF2-4303-8FDF-C89E7472885F}" srcId="{F9F5F8A1-00B1-428D-862F-865183FE9F2C}" destId="{2D635502-9CB2-45D0-841A-AD1BB3A76FAC}" srcOrd="2" destOrd="0" parTransId="{0921C066-0C0F-4B52-99A0-B1D54DBA653B}" sibTransId="{2D69B4EE-58EA-4082-8C9B-785BFD32E9DE}"/>
    <dgm:cxn modelId="{5A79C15E-BB38-45B2-8679-5E6915FF4586}" type="presOf" srcId="{44113B3F-9D8E-4926-8E7D-C77A5DF6A104}" destId="{6B05BAD1-CDDA-4228-8A38-2FC27F996AA9}" srcOrd="0" destOrd="0" presId="urn:microsoft.com/office/officeart/2005/8/layout/equation2"/>
    <dgm:cxn modelId="{D7792042-6DA8-4184-A11E-3F93DCD724D1}" type="presOf" srcId="{24EDC246-BDBB-4CF9-AB0C-52DC85702CE7}" destId="{F3AA8416-6900-42B5-9FB2-DC7227B02313}" srcOrd="0" destOrd="0" presId="urn:microsoft.com/office/officeart/2005/8/layout/equation2"/>
    <dgm:cxn modelId="{E0492F4F-A145-4856-B350-90E50400F7D4}" type="presOf" srcId="{F9F5F8A1-00B1-428D-862F-865183FE9F2C}" destId="{32E716D4-8C61-4D70-8415-250FDD7398F3}" srcOrd="0" destOrd="0" presId="urn:microsoft.com/office/officeart/2005/8/layout/equation2"/>
    <dgm:cxn modelId="{3055B071-4084-45C9-920D-B29670353E13}" type="presOf" srcId="{33105FC8-F338-47B3-B528-32442BE4B7C7}" destId="{DED7A892-2AF0-44C7-B3B3-AFB504307078}" srcOrd="0" destOrd="0" presId="urn:microsoft.com/office/officeart/2005/8/layout/equation2"/>
    <dgm:cxn modelId="{AC207EA6-C7D2-40DA-B6F8-25AEA99763A8}" type="presOf" srcId="{4011AD73-6716-4CE9-9A53-EE10E352CEAD}" destId="{1D551CE5-3AAB-46EB-A7F6-5952852DE235}" srcOrd="0" destOrd="0" presId="urn:microsoft.com/office/officeart/2005/8/layout/equation2"/>
    <dgm:cxn modelId="{DD88E9AD-F59F-4C7E-9A7A-6D36C6DB359C}" type="presOf" srcId="{2D69B4EE-58EA-4082-8C9B-785BFD32E9DE}" destId="{ED90662D-8A93-43FD-9BDE-6E2E812F42E2}" srcOrd="1" destOrd="0" presId="urn:microsoft.com/office/officeart/2005/8/layout/equation2"/>
    <dgm:cxn modelId="{396D0CB0-5367-44F5-B345-C604E3E25CDD}" srcId="{F9F5F8A1-00B1-428D-862F-865183FE9F2C}" destId="{33105FC8-F338-47B3-B528-32442BE4B7C7}" srcOrd="3" destOrd="0" parTransId="{ADB755D8-0E5D-4426-88B2-9C56D6099778}" sibTransId="{B81FF424-611F-489C-B6A4-4CD70EF7E1F9}"/>
    <dgm:cxn modelId="{71DEB5C0-9772-4B6B-B678-776B922F9AEF}" type="presOf" srcId="{965A3C11-9EFD-43F8-B8A9-03D7A5CA349C}" destId="{B7D9B5B1-088C-4CBA-A8BD-63E29A52B6FF}" srcOrd="0" destOrd="0" presId="urn:microsoft.com/office/officeart/2005/8/layout/equation2"/>
    <dgm:cxn modelId="{4102B2E7-EEC5-45F4-861F-E88ECB1B07E1}" type="presOf" srcId="{2D635502-9CB2-45D0-841A-AD1BB3A76FAC}" destId="{CC09F95B-BF8A-44EB-AE66-8A1705671CDA}" srcOrd="0" destOrd="0" presId="urn:microsoft.com/office/officeart/2005/8/layout/equation2"/>
    <dgm:cxn modelId="{0BC4C5D8-D760-4BA4-9844-7387AC41A170}" srcId="{F9F5F8A1-00B1-428D-862F-865183FE9F2C}" destId="{44113B3F-9D8E-4926-8E7D-C77A5DF6A104}" srcOrd="1" destOrd="0" parTransId="{279C1A8E-6315-47AE-A6ED-40B599EB8F1D}" sibTransId="{965A3C11-9EFD-43F8-B8A9-03D7A5CA349C}"/>
    <dgm:cxn modelId="{974948D9-4B6D-42DF-8E5B-138918EB85C2}" srcId="{F9F5F8A1-00B1-428D-862F-865183FE9F2C}" destId="{4011AD73-6716-4CE9-9A53-EE10E352CEAD}" srcOrd="0" destOrd="0" parTransId="{5AAB6D3D-A977-4EC1-B8B3-18DADDF41DB9}" sibTransId="{24EDC246-BDBB-4CF9-AB0C-52DC85702CE7}"/>
    <dgm:cxn modelId="{87441E16-D426-4F24-BBFD-7852D530420C}" type="presParOf" srcId="{32E716D4-8C61-4D70-8415-250FDD7398F3}" destId="{203DF6DD-4099-4691-BEFF-4D8EC8A31B8F}" srcOrd="0" destOrd="0" presId="urn:microsoft.com/office/officeart/2005/8/layout/equation2"/>
    <dgm:cxn modelId="{C01F4EAC-7346-4E08-9AFA-D1FEE3A2CD33}" type="presParOf" srcId="{203DF6DD-4099-4691-BEFF-4D8EC8A31B8F}" destId="{1D551CE5-3AAB-46EB-A7F6-5952852DE235}" srcOrd="0" destOrd="0" presId="urn:microsoft.com/office/officeart/2005/8/layout/equation2"/>
    <dgm:cxn modelId="{A2E9D7D0-543F-439E-946B-66239EBD4368}" type="presParOf" srcId="{203DF6DD-4099-4691-BEFF-4D8EC8A31B8F}" destId="{5B0253C4-4654-4112-83D2-2BB18E84F2DE}" srcOrd="1" destOrd="0" presId="urn:microsoft.com/office/officeart/2005/8/layout/equation2"/>
    <dgm:cxn modelId="{B453E4BD-3B6D-4C03-BB2E-0F5AE77B9642}" type="presParOf" srcId="{203DF6DD-4099-4691-BEFF-4D8EC8A31B8F}" destId="{F3AA8416-6900-42B5-9FB2-DC7227B02313}" srcOrd="2" destOrd="0" presId="urn:microsoft.com/office/officeart/2005/8/layout/equation2"/>
    <dgm:cxn modelId="{C039DBCA-96F2-49AB-AC0B-4AA2556151A0}" type="presParOf" srcId="{203DF6DD-4099-4691-BEFF-4D8EC8A31B8F}" destId="{864F901B-81E6-4A00-BCFB-31FD61C0D706}" srcOrd="3" destOrd="0" presId="urn:microsoft.com/office/officeart/2005/8/layout/equation2"/>
    <dgm:cxn modelId="{B2AD2735-8171-4193-9886-F5DA2B1A80DE}" type="presParOf" srcId="{203DF6DD-4099-4691-BEFF-4D8EC8A31B8F}" destId="{6B05BAD1-CDDA-4228-8A38-2FC27F996AA9}" srcOrd="4" destOrd="0" presId="urn:microsoft.com/office/officeart/2005/8/layout/equation2"/>
    <dgm:cxn modelId="{72D5F9E8-02D4-4F75-AEF8-211522C667E2}" type="presParOf" srcId="{203DF6DD-4099-4691-BEFF-4D8EC8A31B8F}" destId="{EC483879-CE22-40FA-85EB-652EB0144E70}" srcOrd="5" destOrd="0" presId="urn:microsoft.com/office/officeart/2005/8/layout/equation2"/>
    <dgm:cxn modelId="{D4BBEB3A-D185-4C9F-9B53-C4432C0ADD51}" type="presParOf" srcId="{203DF6DD-4099-4691-BEFF-4D8EC8A31B8F}" destId="{B7D9B5B1-088C-4CBA-A8BD-63E29A52B6FF}" srcOrd="6" destOrd="0" presId="urn:microsoft.com/office/officeart/2005/8/layout/equation2"/>
    <dgm:cxn modelId="{A0A2551B-E196-4B49-AE05-A7C09F6A1F6D}" type="presParOf" srcId="{203DF6DD-4099-4691-BEFF-4D8EC8A31B8F}" destId="{C834186A-95B2-47AE-81E7-57CD6FD67F38}" srcOrd="7" destOrd="0" presId="urn:microsoft.com/office/officeart/2005/8/layout/equation2"/>
    <dgm:cxn modelId="{D13696B8-4F69-4F45-A85A-3BD0FB4354FE}" type="presParOf" srcId="{203DF6DD-4099-4691-BEFF-4D8EC8A31B8F}" destId="{CC09F95B-BF8A-44EB-AE66-8A1705671CDA}" srcOrd="8" destOrd="0" presId="urn:microsoft.com/office/officeart/2005/8/layout/equation2"/>
    <dgm:cxn modelId="{A959872C-09E4-4769-9AB1-D0C0B2CA059C}" type="presParOf" srcId="{32E716D4-8C61-4D70-8415-250FDD7398F3}" destId="{3199EB4E-91E6-4BD6-84FB-78E1342D51E8}" srcOrd="1" destOrd="0" presId="urn:microsoft.com/office/officeart/2005/8/layout/equation2"/>
    <dgm:cxn modelId="{66E28A47-F61D-4E73-8CAF-E83F23C396A4}" type="presParOf" srcId="{3199EB4E-91E6-4BD6-84FB-78E1342D51E8}" destId="{ED90662D-8A93-43FD-9BDE-6E2E812F42E2}" srcOrd="0" destOrd="0" presId="urn:microsoft.com/office/officeart/2005/8/layout/equation2"/>
    <dgm:cxn modelId="{A78C0614-6094-4473-B0B1-D889A4FF5414}" type="presParOf" srcId="{32E716D4-8C61-4D70-8415-250FDD7398F3}" destId="{DED7A892-2AF0-44C7-B3B3-AFB50430707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51CE5-3AAB-46EB-A7F6-5952852DE235}">
      <dsp:nvSpPr>
        <dsp:cNvPr id="0" name=""/>
        <dsp:cNvSpPr/>
      </dsp:nvSpPr>
      <dsp:spPr>
        <a:xfrm>
          <a:off x="465308" y="1755"/>
          <a:ext cx="1837881" cy="9749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CAC (In-kind)</a:t>
          </a:r>
          <a:br>
            <a:rPr lang="en-US" sz="2000" b="1" kern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</a:br>
          <a:r>
            <a:rPr lang="en-US" sz="2000" b="0" kern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$57 M*</a:t>
          </a:r>
          <a:endParaRPr lang="en-CA" sz="2000" b="0" kern="1200" dirty="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sp:txBody>
      <dsp:txXfrm>
        <a:off x="512902" y="49349"/>
        <a:ext cx="1742693" cy="879781"/>
      </dsp:txXfrm>
    </dsp:sp>
    <dsp:sp modelId="{F3AA8416-6900-42B5-9FB2-DC7227B02313}">
      <dsp:nvSpPr>
        <dsp:cNvPr id="0" name=""/>
        <dsp:cNvSpPr/>
      </dsp:nvSpPr>
      <dsp:spPr>
        <a:xfrm>
          <a:off x="1155159" y="1080135"/>
          <a:ext cx="458179" cy="45965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800" kern="120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sp:txBody>
      <dsp:txXfrm>
        <a:off x="1215891" y="1256082"/>
        <a:ext cx="336715" cy="107763"/>
      </dsp:txXfrm>
    </dsp:sp>
    <dsp:sp modelId="{6B05BAD1-CDDA-4228-8A38-2FC27F996AA9}">
      <dsp:nvSpPr>
        <dsp:cNvPr id="0" name=""/>
        <dsp:cNvSpPr/>
      </dsp:nvSpPr>
      <dsp:spPr>
        <a:xfrm>
          <a:off x="465308" y="1643202"/>
          <a:ext cx="1837881" cy="9834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DCLs</a:t>
          </a:r>
          <a:br>
            <a:rPr lang="en-US" sz="2000" b="1" kern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</a:br>
          <a:r>
            <a:rPr lang="en-US" sz="2000" kern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$12 M</a:t>
          </a:r>
          <a:endParaRPr lang="en-CA" sz="2000" kern="1200" dirty="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sp:txBody>
      <dsp:txXfrm>
        <a:off x="513314" y="1691208"/>
        <a:ext cx="1741869" cy="887400"/>
      </dsp:txXfrm>
    </dsp:sp>
    <dsp:sp modelId="{B7D9B5B1-088C-4CBA-A8BD-63E29A52B6FF}">
      <dsp:nvSpPr>
        <dsp:cNvPr id="0" name=""/>
        <dsp:cNvSpPr/>
      </dsp:nvSpPr>
      <dsp:spPr>
        <a:xfrm>
          <a:off x="1153179" y="2730025"/>
          <a:ext cx="462138" cy="46213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800" kern="1200"/>
        </a:p>
      </dsp:txBody>
      <dsp:txXfrm>
        <a:off x="1214435" y="2906747"/>
        <a:ext cx="339626" cy="108694"/>
      </dsp:txXfrm>
    </dsp:sp>
    <dsp:sp modelId="{CC09F95B-BF8A-44EB-AE66-8A1705671CDA}">
      <dsp:nvSpPr>
        <dsp:cNvPr id="0" name=""/>
        <dsp:cNvSpPr/>
      </dsp:nvSpPr>
      <dsp:spPr>
        <a:xfrm>
          <a:off x="465308" y="3295574"/>
          <a:ext cx="1837881" cy="9834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Public Art</a:t>
          </a:r>
          <a:br>
            <a:rPr lang="en-US" sz="2000" kern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</a:br>
          <a:r>
            <a:rPr lang="en-US" sz="2000" kern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$0.8 M</a:t>
          </a:r>
          <a:endParaRPr lang="en-CA" sz="2000" kern="1200" dirty="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sp:txBody>
      <dsp:txXfrm>
        <a:off x="513314" y="3343580"/>
        <a:ext cx="1741869" cy="887400"/>
      </dsp:txXfrm>
    </dsp:sp>
    <dsp:sp modelId="{3199EB4E-91E6-4BD6-84FB-78E1342D51E8}">
      <dsp:nvSpPr>
        <dsp:cNvPr id="0" name=""/>
        <dsp:cNvSpPr/>
      </dsp:nvSpPr>
      <dsp:spPr>
        <a:xfrm>
          <a:off x="2494218" y="1903496"/>
          <a:ext cx="404979" cy="4737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800" kern="120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sp:txBody>
      <dsp:txXfrm>
        <a:off x="2494218" y="1998246"/>
        <a:ext cx="283485" cy="284249"/>
      </dsp:txXfrm>
    </dsp:sp>
    <dsp:sp modelId="{DED7A892-2AF0-44C7-B3B3-AFB504307078}">
      <dsp:nvSpPr>
        <dsp:cNvPr id="0" name=""/>
        <dsp:cNvSpPr/>
      </dsp:nvSpPr>
      <dsp:spPr>
        <a:xfrm>
          <a:off x="3067302" y="866850"/>
          <a:ext cx="2547042" cy="25470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TOTAL</a:t>
          </a:r>
          <a:br>
            <a:rPr lang="en-US" sz="3200" b="1" kern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</a:br>
          <a:r>
            <a:rPr lang="en-US" sz="3200" b="1" kern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$70 M</a:t>
          </a:r>
          <a:endParaRPr lang="en-CA" sz="3200" b="1" kern="1200" dirty="0"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endParaRPr>
        </a:p>
      </dsp:txBody>
      <dsp:txXfrm>
        <a:off x="3440308" y="1239856"/>
        <a:ext cx="1801030" cy="1801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8FF88F-F79C-45A0-94E6-6527F456FBA9}" type="datetimeFigureOut">
              <a:rPr lang="en-CA" smtClean="0"/>
              <a:t>2026-06-01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618E87-7043-4B23-99C9-F4B82C4602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8486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53286-E9A0-2CB0-CA7A-DF686E7B9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B9B182-642F-FE49-6978-093BC6670C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6CE540-5A96-2F37-49B3-2720CA2D51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38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3F55C-B893-D6BB-81E0-C5A18D7637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6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F05F3-27DC-4B03-ACFF-E9A7046A2A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6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885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AD646-E05E-AE88-A0BF-D17E88D40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E4F421-3EE0-C334-B3AC-3151F4CF33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7EDDC5-47F7-563D-0A16-0FC02FA6E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38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D1457-CA3E-A440-8440-287FB913EC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6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F05F3-27DC-4B03-ACFF-E9A7046A2A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6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985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90E81-9205-2643-838C-1E5D2D374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0A7312-95F6-4583-681B-048F68CCED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509E76-A65F-4A68-937C-273683D930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4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D7C70-3A73-EBF5-772F-B1798ED748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6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F05F3-27DC-4B03-ACFF-E9A7046A2A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6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876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E42FC-7A68-E3E5-E6BC-E9C6F559F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0F1B29-6934-1C25-27EA-50E475ED75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9F11BB-4A3D-681B-4CE7-27451F1FDF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None/>
            </a:pP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37F66-4753-865B-D85E-C3DBCA274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6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F05F3-27DC-4B03-ACFF-E9A7046A2A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6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821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0E00E-D913-370F-3264-DFAA22087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B40202-059F-5D27-6168-AD4D3D5E8F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8B1ADF-93E1-BD4B-5293-5B5AE67412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None/>
            </a:pP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C05C9-F5EB-784D-9A06-DC17C09304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6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F05F3-27DC-4B03-ACFF-E9A7046A2A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6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818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02E58-C0BB-D2CC-70C1-9631B13B6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C16EC6-8E77-36A7-C08B-9B598FAD27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D38785-2B29-E1A5-0959-E252DA0FB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None/>
            </a:pP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28B89-F551-83D7-4401-8A80EF8D40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6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F05F3-27DC-4B03-ACFF-E9A7046A2A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6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693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808A9-554F-93AE-B7C9-2C0951C21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D8C206-4459-B522-AB15-8893895151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1453D8-D1F0-C633-797F-0CFFE2086A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ymbol" panose="05050102010706020507" pitchFamily="18" charset="2"/>
              <a:buNone/>
              <a:tabLst/>
              <a:defRPr/>
            </a:pPr>
            <a:endParaRPr lang="en-US" sz="1600" kern="11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049A2-D305-FFD2-FA62-E463608910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6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F05F3-27DC-4B03-ACFF-E9A7046A2A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6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370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18E87-7043-4B23-99C9-F4B82C460221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7368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760F8-F8C6-B674-8E05-00A59BAB0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4B903E-215C-3A07-5FD9-01B23F98A6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32E466-6090-4ECD-1D5D-03216708C5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38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lang="en-US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B93BC-E6BC-4EFA-AF97-4D7DC9CC26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6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F05F3-27DC-4B03-ACFF-E9A7046A2A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6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285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431AA-2CAE-BDF9-AA5E-211CEB0D1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365BFF-C6A7-58D6-F502-DEFC6F511C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7B4EF3-6F23-C20E-5666-F773B42CF1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38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11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Customize slide as needed (change smart graph, list public benefits, or etc.)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DFDE9-CC20-FD39-ED7F-6FB3634ACA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69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F05F3-27DC-4B03-ACFF-E9A7046A2A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69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96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157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842C16-CD46-81E9-82FA-565DA244104B}"/>
              </a:ext>
            </a:extLst>
          </p:cNvPr>
          <p:cNvSpPr txBox="1"/>
          <p:nvPr userDrawn="1"/>
        </p:nvSpPr>
        <p:spPr>
          <a:xfrm>
            <a:off x="601807" y="1"/>
            <a:ext cx="7325590" cy="6480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96989" defTabSz="456277">
              <a:defRPr/>
            </a:pPr>
            <a:r>
              <a:rPr lang="en-US" sz="1900" b="1">
                <a:solidFill>
                  <a:prstClr val="whit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Public Consultation</a:t>
            </a:r>
            <a:endParaRPr lang="en-CA" sz="1900">
              <a:solidFill>
                <a:prstClr val="whit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E70EE-1555-20DC-EC0C-43B91CFB636B}"/>
              </a:ext>
            </a:extLst>
          </p:cNvPr>
          <p:cNvSpPr txBox="1"/>
          <p:nvPr userDrawn="1"/>
        </p:nvSpPr>
        <p:spPr>
          <a:xfrm>
            <a:off x="4246729" y="3428850"/>
            <a:ext cx="350884" cy="281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14" b="1">
                <a:solidFill>
                  <a:schemeClr val="bg1"/>
                </a:solidFill>
              </a:rPr>
              <a:t>SITE</a:t>
            </a:r>
          </a:p>
        </p:txBody>
      </p:sp>
      <p:pic>
        <p:nvPicPr>
          <p:cNvPr id="6" name="Graphic 5" descr="Chat bubble with solid fill">
            <a:extLst>
              <a:ext uri="{FF2B5EF4-FFF2-40B4-BE49-F238E27FC236}">
                <a16:creationId xmlns:a16="http://schemas.microsoft.com/office/drawing/2014/main" id="{6AAB7F12-433E-6A41-9DE9-392F671395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293" y="138119"/>
            <a:ext cx="429209" cy="42920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4144CA-A320-B0B4-5010-1FE8024810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1465" y="2634014"/>
            <a:ext cx="4921111" cy="1502976"/>
          </a:xfrm>
          <a:prstGeom prst="rect">
            <a:avLst/>
          </a:prstGeom>
          <a:solidFill>
            <a:srgbClr val="1893A0"/>
          </a:solidFill>
          <a:ln>
            <a:noFill/>
          </a:ln>
        </p:spPr>
        <p:txBody>
          <a:bodyPr>
            <a:spAutoFit/>
          </a:bodyPr>
          <a:lstStyle>
            <a:lvl1pPr marL="391813" indent="-233789" algn="l" defTabSz="914400" rtl="0" eaLnBrk="1" latinLnBrk="0" hangingPunct="1">
              <a:spcBef>
                <a:spcPts val="2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700" b="1" kern="1200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391813" indent="-233789" algn="l" defTabSz="914400" rtl="0" eaLnBrk="1" latinLnBrk="0" hangingPunct="1">
              <a:spcBef>
                <a:spcPts val="2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700" b="1" kern="1200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391813" indent="-233789" algn="l" defTabSz="914400" rtl="0" eaLnBrk="1" latinLnBrk="0" hangingPunct="1">
              <a:spcBef>
                <a:spcPts val="2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700" b="1" kern="1200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391813" indent="-233789" algn="l" defTabSz="914400" rtl="0" eaLnBrk="1" latinLnBrk="0" hangingPunct="1">
              <a:spcBef>
                <a:spcPts val="2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700" b="1" kern="1200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391813" indent="-233789" algn="l" defTabSz="914400" rtl="0" eaLnBrk="1" latinLnBrk="0" hangingPunct="1">
              <a:spcBef>
                <a:spcPts val="2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CA" sz="1700" b="1" kern="12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28E2DB13-AC4B-26B7-E3A4-59747CF222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9423" y="2634014"/>
            <a:ext cx="4921111" cy="1318310"/>
          </a:xfrm>
          <a:prstGeom prst="rect">
            <a:avLst/>
          </a:prstGeom>
          <a:solidFill>
            <a:srgbClr val="D0E2E4"/>
          </a:solidFill>
          <a:ln>
            <a:noFill/>
          </a:ln>
        </p:spPr>
        <p:txBody>
          <a:bodyPr wrap="square">
            <a:spAutoFit/>
          </a:bodyPr>
          <a:lstStyle>
            <a:lvl1pPr marL="470826" indent="-233789" algn="l" defTabSz="914400" rtl="0" eaLnBrk="1" latinLnBrk="0" hangingPunct="1">
              <a:spcBef>
                <a:spcPts val="200"/>
              </a:spcBef>
              <a:buClr>
                <a:srgbClr val="0E565E"/>
              </a:buClr>
              <a:buFont typeface="Arial" panose="020B0604020202020204" pitchFamily="34" charset="0"/>
              <a:buChar char="•"/>
              <a:defRPr lang="en-US" sz="1700" b="1" kern="1200" dirty="0" smtClean="0">
                <a:solidFill>
                  <a:srgbClr val="0E565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70826" indent="-233789" algn="l" defTabSz="914400" rtl="0" eaLnBrk="1" latinLnBrk="0" hangingPunct="1">
              <a:spcBef>
                <a:spcPts val="200"/>
              </a:spcBef>
              <a:buClr>
                <a:srgbClr val="0E565E"/>
              </a:buClr>
              <a:buFont typeface="Wingdings" panose="05000000000000000000" pitchFamily="2" charset="2"/>
              <a:buChar char="ü"/>
              <a:defRPr lang="en-US" sz="1400" kern="1200" dirty="0" smtClean="0">
                <a:solidFill>
                  <a:srgbClr val="0E565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470826" indent="-233789" algn="l" defTabSz="914400" rtl="0" eaLnBrk="1" latinLnBrk="0" hangingPunct="1">
              <a:spcBef>
                <a:spcPts val="200"/>
              </a:spcBef>
              <a:buClr>
                <a:srgbClr val="0E565E"/>
              </a:buClr>
              <a:buFont typeface="Wingdings" panose="05000000000000000000" pitchFamily="2" charset="2"/>
              <a:buChar char="ü"/>
              <a:defRPr lang="en-US" sz="1400" kern="1200" dirty="0" smtClean="0">
                <a:solidFill>
                  <a:srgbClr val="0E565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470826" indent="-233789" algn="l" defTabSz="914400" rtl="0" eaLnBrk="1" latinLnBrk="0" hangingPunct="1">
              <a:spcBef>
                <a:spcPts val="200"/>
              </a:spcBef>
              <a:buClr>
                <a:srgbClr val="0E565E"/>
              </a:buClr>
              <a:buFont typeface="Wingdings" panose="05000000000000000000" pitchFamily="2" charset="2"/>
              <a:buChar char="ü"/>
              <a:defRPr lang="en-US" sz="1400" kern="1200" dirty="0" smtClean="0">
                <a:solidFill>
                  <a:srgbClr val="0E565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470826" indent="-233789" algn="l" defTabSz="914400" rtl="0" eaLnBrk="1" latinLnBrk="0" hangingPunct="1">
              <a:spcBef>
                <a:spcPts val="200"/>
              </a:spcBef>
              <a:buClr>
                <a:srgbClr val="0E565E"/>
              </a:buClr>
              <a:buFont typeface="Wingdings" panose="05000000000000000000" pitchFamily="2" charset="2"/>
              <a:buChar char="ü"/>
              <a:defRPr lang="en-CA" sz="1400" kern="1200" dirty="0">
                <a:solidFill>
                  <a:srgbClr val="0E565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370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A2AC96-8499-C05A-34B7-1F9E16C876F9}"/>
              </a:ext>
            </a:extLst>
          </p:cNvPr>
          <p:cNvSpPr txBox="1"/>
          <p:nvPr userDrawn="1"/>
        </p:nvSpPr>
        <p:spPr>
          <a:xfrm>
            <a:off x="601807" y="1"/>
            <a:ext cx="2727802" cy="6480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96989" defTabSz="456277">
              <a:defRPr/>
            </a:pPr>
            <a:r>
              <a:rPr lang="en-US" sz="1900" b="1">
                <a:solidFill>
                  <a:prstClr val="whit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Public Benefits</a:t>
            </a:r>
            <a:endParaRPr lang="en-CA" sz="1900">
              <a:solidFill>
                <a:prstClr val="whit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4" name="Graphic 3" descr="Abacus with solid fill">
            <a:extLst>
              <a:ext uri="{FF2B5EF4-FFF2-40B4-BE49-F238E27FC236}">
                <a16:creationId xmlns:a16="http://schemas.microsoft.com/office/drawing/2014/main" id="{82462DC7-30DE-3549-4386-0B6740BE4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293" y="123001"/>
            <a:ext cx="429209" cy="42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6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>
            <a:extLst>
              <a:ext uri="{FF2B5EF4-FFF2-40B4-BE49-F238E27FC236}">
                <a16:creationId xmlns:a16="http://schemas.microsoft.com/office/drawing/2014/main" id="{641961B6-BEAA-CE79-4F89-5F7BFFAC3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2" y="133062"/>
            <a:ext cx="8726556" cy="420331"/>
          </a:xfrm>
          <a:prstGeom prst="rect">
            <a:avLst/>
          </a:prstGeom>
        </p:spPr>
        <p:txBody>
          <a:bodyPr lIns="0"/>
          <a:lstStyle>
            <a:lvl1pPr marL="196989" algn="l" defTabSz="456277" rtl="0" eaLnBrk="1" latinLnBrk="0" hangingPunct="1">
              <a:defRPr lang="en-CA" sz="1900" b="1" kern="1200" dirty="0">
                <a:solidFill>
                  <a:prstClr val="whit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9FAB752-45AA-5FE4-3315-95BEEF70B9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158" y="1451577"/>
            <a:ext cx="11336930" cy="501086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893A0"/>
              </a:buClr>
              <a:defRPr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893A0"/>
              </a:buClr>
              <a:defRPr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893A0"/>
              </a:buClr>
              <a:defRPr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893A0"/>
              </a:buClr>
              <a:defRPr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6914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li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8DDC7C-B085-B22D-1379-879ED92B0F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52069" y="1639454"/>
            <a:ext cx="6938123" cy="4476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accent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147403-C200-42C3-2954-4C5B3D629221}"/>
              </a:ext>
            </a:extLst>
          </p:cNvPr>
          <p:cNvSpPr txBox="1"/>
          <p:nvPr userDrawn="1"/>
        </p:nvSpPr>
        <p:spPr>
          <a:xfrm>
            <a:off x="601808" y="1"/>
            <a:ext cx="5431439" cy="6480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96989" defTabSz="456277">
              <a:defRPr/>
            </a:pPr>
            <a:r>
              <a:rPr lang="en-US" sz="1900" b="1" dirty="0">
                <a:solidFill>
                  <a:prstClr val="whit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Vancouver Official Development Plan</a:t>
            </a:r>
            <a:endParaRPr lang="en-CA" sz="1900" dirty="0">
              <a:solidFill>
                <a:prstClr val="whit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4" name="Graphic 23" descr="List with solid fill">
            <a:extLst>
              <a:ext uri="{FF2B5EF4-FFF2-40B4-BE49-F238E27FC236}">
                <a16:creationId xmlns:a16="http://schemas.microsoft.com/office/drawing/2014/main" id="{6F6D8F19-6705-087C-30CF-08ADE28396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293" y="124184"/>
            <a:ext cx="429209" cy="429209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56C5CA6-6810-1ECF-DFFA-3815ACA970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808" y="1639455"/>
            <a:ext cx="3461175" cy="4476025"/>
          </a:xfrm>
          <a:prstGeom prst="rect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254000" dist="38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i="1">
                <a:solidFill>
                  <a:schemeClr val="accent1"/>
                </a:solidFill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0438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li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47147403-C200-42C3-2954-4C5B3D629221}"/>
              </a:ext>
            </a:extLst>
          </p:cNvPr>
          <p:cNvSpPr txBox="1"/>
          <p:nvPr userDrawn="1"/>
        </p:nvSpPr>
        <p:spPr>
          <a:xfrm>
            <a:off x="601808" y="1"/>
            <a:ext cx="6690532" cy="6480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96989" defTabSz="456277">
              <a:defRPr/>
            </a:pPr>
            <a:r>
              <a:rPr lang="en-US" sz="1900" b="1" dirty="0">
                <a:solidFill>
                  <a:prstClr val="whit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Vancouver Official Development Plan Consultations</a:t>
            </a:r>
            <a:endParaRPr lang="en-CA" sz="1900" dirty="0">
              <a:solidFill>
                <a:prstClr val="whit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4" name="Graphic 23" descr="List with solid fill">
            <a:extLst>
              <a:ext uri="{FF2B5EF4-FFF2-40B4-BE49-F238E27FC236}">
                <a16:creationId xmlns:a16="http://schemas.microsoft.com/office/drawing/2014/main" id="{6F6D8F19-6705-087C-30CF-08ADE28396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293" y="124184"/>
            <a:ext cx="429209" cy="429209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56C5CA6-6810-1ECF-DFFA-3815ACA970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808" y="1639455"/>
            <a:ext cx="3461175" cy="4476025"/>
          </a:xfrm>
          <a:prstGeom prst="rect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254000" dist="38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i="1">
                <a:solidFill>
                  <a:schemeClr val="accent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1459683-C92A-1D45-7DAA-4025BD3F6F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20" y="1451577"/>
            <a:ext cx="7343968" cy="501086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893A0"/>
              </a:buClr>
              <a:defRPr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893A0"/>
              </a:buClr>
              <a:defRPr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893A0"/>
              </a:buClr>
              <a:defRPr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893A0"/>
              </a:buClr>
              <a:defRPr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2313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-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E39940-90F8-0309-7E1A-75325E3D35A7}"/>
              </a:ext>
            </a:extLst>
          </p:cNvPr>
          <p:cNvSpPr txBox="1"/>
          <p:nvPr userDrawn="1"/>
        </p:nvSpPr>
        <p:spPr>
          <a:xfrm>
            <a:off x="6862439" y="5798603"/>
            <a:ext cx="5329561" cy="575565"/>
          </a:xfrm>
          <a:prstGeom prst="rect">
            <a:avLst/>
          </a:prstGeom>
          <a:gradFill>
            <a:gsLst>
              <a:gs pos="32000">
                <a:srgbClr val="92D050"/>
              </a:gs>
              <a:gs pos="100000">
                <a:srgbClr val="45BAC3"/>
              </a:gs>
            </a:gsLst>
            <a:lin ang="8400000" scaled="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Ins="365760"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r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Recommend 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Support</a:t>
            </a:r>
            <a:endParaRPr lang="en-CA" sz="1600" b="1">
              <a:solidFill>
                <a:schemeClr val="tx1">
                  <a:lumMod val="85000"/>
                  <a:lumOff val="1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B4A889-6895-3874-9431-F54B6833E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60066" y="3312074"/>
            <a:ext cx="3958963" cy="575565"/>
          </a:xfrm>
          <a:prstGeom prst="rect">
            <a:avLst/>
          </a:prstGeom>
        </p:spPr>
        <p:txBody>
          <a:bodyPr vert="horz" lIns="62345" tIns="31173" rIns="62345" bIns="31173" rtlCol="0">
            <a:normAutofit/>
          </a:bodyPr>
          <a:lstStyle>
            <a:lvl1pPr marL="0" indent="0" algn="l">
              <a:buNone/>
              <a:defRPr lang="en-US" sz="2200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defRPr lang="en-US" sz="1755" dirty="0" smtClean="0">
                <a:solidFill>
                  <a:schemeClr val="bg1"/>
                </a:solidFill>
              </a:defRPr>
            </a:lvl2pPr>
            <a:lvl3pPr>
              <a:defRPr lang="en-US" sz="1463" dirty="0" smtClean="0">
                <a:solidFill>
                  <a:schemeClr val="bg1"/>
                </a:solidFill>
              </a:defRPr>
            </a:lvl3pPr>
            <a:lvl4pPr>
              <a:defRPr lang="en-US" sz="1316" dirty="0" smtClean="0">
                <a:solidFill>
                  <a:schemeClr val="bg1"/>
                </a:solidFill>
              </a:defRPr>
            </a:lvl4pPr>
            <a:lvl5pPr>
              <a:defRPr lang="en-CA" sz="1316" dirty="0">
                <a:solidFill>
                  <a:schemeClr val="bg1"/>
                </a:solidFill>
              </a:defRPr>
            </a:lvl5pPr>
          </a:lstStyle>
          <a:p>
            <a:pPr marL="228600" lvl="0" indent="-228600" defTabSz="668655">
              <a:spcBef>
                <a:spcPct val="20000"/>
              </a:spcBef>
              <a:buClr>
                <a:srgbClr val="004B8D"/>
              </a:buClr>
            </a:pPr>
            <a:endParaRPr lang="en-CA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EBD9CC4-D93D-E325-6123-6D6E427C07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95156" y="5268440"/>
            <a:ext cx="2432245" cy="288981"/>
          </a:xfrm>
          <a:prstGeom prst="rect">
            <a:avLst/>
          </a:prstGeom>
        </p:spPr>
        <p:txBody>
          <a:bodyPr vert="horz" lIns="62345" tIns="31173" rIns="62345" bIns="31173" rtlCol="0">
            <a:normAutofit/>
          </a:bodyPr>
          <a:lstStyle>
            <a:lvl1pPr marL="0" indent="0" algn="l">
              <a:buNone/>
              <a:defRPr lang="en-US" sz="1600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defRPr lang="en-US" sz="1755" dirty="0" smtClean="0">
                <a:solidFill>
                  <a:schemeClr val="bg1"/>
                </a:solidFill>
              </a:defRPr>
            </a:lvl2pPr>
            <a:lvl3pPr>
              <a:defRPr lang="en-US" sz="1463" dirty="0" smtClean="0">
                <a:solidFill>
                  <a:schemeClr val="bg1"/>
                </a:solidFill>
              </a:defRPr>
            </a:lvl3pPr>
            <a:lvl4pPr>
              <a:defRPr lang="en-US" sz="1316" dirty="0" smtClean="0">
                <a:solidFill>
                  <a:schemeClr val="bg1"/>
                </a:solidFill>
              </a:defRPr>
            </a:lvl4pPr>
            <a:lvl5pPr>
              <a:defRPr lang="en-CA" sz="1316" dirty="0">
                <a:solidFill>
                  <a:schemeClr val="bg1"/>
                </a:solidFill>
              </a:defRPr>
            </a:lvl5pPr>
          </a:lstStyle>
          <a:p>
            <a:pPr marL="228600" lvl="0" indent="-228600" defTabSz="668655">
              <a:spcBef>
                <a:spcPct val="20000"/>
              </a:spcBef>
              <a:buClr>
                <a:srgbClr val="004B8D"/>
              </a:buClr>
            </a:pPr>
            <a:endParaRPr lang="en-CA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CDA69C-36AE-7578-498A-FB025435CA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86243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pPr algn="ctr"/>
            <a:endParaRPr lang="en-CA" sz="2800" b="0" i="1">
              <a:solidFill>
                <a:srgbClr val="45BAC3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318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- Ref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7D6154-4FB0-3286-5845-24A7AA8395CF}"/>
              </a:ext>
            </a:extLst>
          </p:cNvPr>
          <p:cNvSpPr txBox="1"/>
          <p:nvPr userDrawn="1"/>
        </p:nvSpPr>
        <p:spPr>
          <a:xfrm>
            <a:off x="6862438" y="5798603"/>
            <a:ext cx="5329562" cy="575565"/>
          </a:xfrm>
          <a:prstGeom prst="rect">
            <a:avLst/>
          </a:prstGeom>
          <a:gradFill>
            <a:gsLst>
              <a:gs pos="32000">
                <a:srgbClr val="E78673"/>
              </a:gs>
              <a:gs pos="100000">
                <a:srgbClr val="1893A0"/>
              </a:gs>
            </a:gsLst>
            <a:lin ang="8400000" scaled="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Ins="365760"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r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Recommend 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Refuse</a:t>
            </a:r>
            <a:endParaRPr lang="en-CA" sz="1600" b="1">
              <a:solidFill>
                <a:schemeClr val="tx1">
                  <a:lumMod val="85000"/>
                  <a:lumOff val="1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E717B9C8-26E3-1026-4DCB-D57B55EDB5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86243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pPr algn="ctr"/>
            <a:endParaRPr lang="en-CA" sz="2800" b="0" i="1">
              <a:solidFill>
                <a:srgbClr val="45BAC3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3451CB7-8424-50DB-E38F-506FCF5FBC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60066" y="3312074"/>
            <a:ext cx="3958963" cy="575565"/>
          </a:xfrm>
          <a:prstGeom prst="rect">
            <a:avLst/>
          </a:prstGeom>
        </p:spPr>
        <p:txBody>
          <a:bodyPr vert="horz" lIns="62345" tIns="31173" rIns="62345" bIns="31173" rtlCol="0">
            <a:normAutofit/>
          </a:bodyPr>
          <a:lstStyle>
            <a:lvl1pPr marL="0" indent="0" algn="l">
              <a:buNone/>
              <a:defRPr lang="en-US" sz="2200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defRPr lang="en-US" sz="1755" dirty="0" smtClean="0">
                <a:solidFill>
                  <a:schemeClr val="bg1"/>
                </a:solidFill>
              </a:defRPr>
            </a:lvl2pPr>
            <a:lvl3pPr>
              <a:defRPr lang="en-US" sz="1463" dirty="0" smtClean="0">
                <a:solidFill>
                  <a:schemeClr val="bg1"/>
                </a:solidFill>
              </a:defRPr>
            </a:lvl3pPr>
            <a:lvl4pPr>
              <a:defRPr lang="en-US" sz="1316" dirty="0" smtClean="0">
                <a:solidFill>
                  <a:schemeClr val="bg1"/>
                </a:solidFill>
              </a:defRPr>
            </a:lvl4pPr>
            <a:lvl5pPr>
              <a:defRPr lang="en-CA" sz="1316" dirty="0">
                <a:solidFill>
                  <a:schemeClr val="bg1"/>
                </a:solidFill>
              </a:defRPr>
            </a:lvl5pPr>
          </a:lstStyle>
          <a:p>
            <a:pPr marL="228600" lvl="0" indent="-228600" defTabSz="668655">
              <a:spcBef>
                <a:spcPct val="20000"/>
              </a:spcBef>
              <a:buClr>
                <a:srgbClr val="004B8D"/>
              </a:buClr>
            </a:pPr>
            <a:endParaRPr lang="en-CA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EF5493B-FD17-3E21-CD41-9A5DC0630F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95156" y="5268440"/>
            <a:ext cx="2432245" cy="288981"/>
          </a:xfrm>
          <a:prstGeom prst="rect">
            <a:avLst/>
          </a:prstGeom>
        </p:spPr>
        <p:txBody>
          <a:bodyPr vert="horz" lIns="62345" tIns="31173" rIns="62345" bIns="31173" rtlCol="0">
            <a:normAutofit/>
          </a:bodyPr>
          <a:lstStyle>
            <a:lvl1pPr marL="0" indent="0" algn="l">
              <a:buNone/>
              <a:defRPr lang="en-US" sz="1600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defRPr lang="en-US" sz="1755" dirty="0" smtClean="0">
                <a:solidFill>
                  <a:schemeClr val="bg1"/>
                </a:solidFill>
              </a:defRPr>
            </a:lvl2pPr>
            <a:lvl3pPr>
              <a:defRPr lang="en-US" sz="1463" dirty="0" smtClean="0">
                <a:solidFill>
                  <a:schemeClr val="bg1"/>
                </a:solidFill>
              </a:defRPr>
            </a:lvl3pPr>
            <a:lvl4pPr>
              <a:defRPr lang="en-US" sz="1316" dirty="0" smtClean="0">
                <a:solidFill>
                  <a:schemeClr val="bg1"/>
                </a:solidFill>
              </a:defRPr>
            </a:lvl4pPr>
            <a:lvl5pPr>
              <a:defRPr lang="en-CA" sz="1316" dirty="0">
                <a:solidFill>
                  <a:schemeClr val="bg1"/>
                </a:solidFill>
              </a:defRPr>
            </a:lvl5pPr>
          </a:lstStyle>
          <a:p>
            <a:pPr marL="228600" lvl="0" indent="-228600" defTabSz="668655">
              <a:spcBef>
                <a:spcPct val="20000"/>
              </a:spcBef>
              <a:buClr>
                <a:srgbClr val="004B8D"/>
              </a:buClr>
            </a:pPr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18035C-D634-1E2B-A4C3-11DE8A7034E3}"/>
              </a:ext>
            </a:extLst>
          </p:cNvPr>
          <p:cNvSpPr txBox="1"/>
          <p:nvPr userDrawn="1"/>
        </p:nvSpPr>
        <p:spPr>
          <a:xfrm>
            <a:off x="7360066" y="3934602"/>
            <a:ext cx="4544193" cy="64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789" indent="-233789">
              <a:spcAft>
                <a:spcPts val="409"/>
              </a:spcAft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  <a:tabLst>
                <a:tab pos="138000" algn="l"/>
              </a:tabLst>
            </a:pPr>
            <a:r>
              <a:rPr lang="en-US" sz="1636">
                <a:solidFill>
                  <a:schemeClr val="bg1"/>
                </a:solidFill>
                <a:latin typeface="Aptos" panose="020B0004020202020204" pitchFamily="34" charset="0"/>
              </a:rPr>
              <a:t>Application does not meet policy</a:t>
            </a:r>
            <a:r>
              <a:rPr lang="en-US" sz="1636" b="1" i="1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</a:p>
          <a:p>
            <a:pPr marL="233789" indent="-233789">
              <a:spcAft>
                <a:spcPts val="409"/>
              </a:spcAft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  <a:tabLst>
                <a:tab pos="138000" algn="l"/>
              </a:tabLst>
            </a:pPr>
            <a:r>
              <a:rPr lang="en-US" sz="1636">
                <a:solidFill>
                  <a:schemeClr val="bg1"/>
                </a:solidFill>
                <a:latin typeface="Aptos" panose="020B0004020202020204" pitchFamily="34" charset="0"/>
              </a:rPr>
              <a:t>Staff recommend refusal</a:t>
            </a:r>
            <a:endParaRPr lang="en-US" sz="1636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73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 - Ref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7D6154-4FB0-3286-5845-24A7AA8395CF}"/>
              </a:ext>
            </a:extLst>
          </p:cNvPr>
          <p:cNvSpPr txBox="1"/>
          <p:nvPr userDrawn="1"/>
        </p:nvSpPr>
        <p:spPr>
          <a:xfrm>
            <a:off x="6862438" y="5798603"/>
            <a:ext cx="5329562" cy="575565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</a:schemeClr>
              </a:gs>
              <a:gs pos="100000">
                <a:srgbClr val="1893A0"/>
              </a:gs>
            </a:gsLst>
            <a:lin ang="8400000" scaled="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Ins="365760"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r"/>
            <a:r>
              <a:rPr lang="en-US" sz="16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Recommend </a:t>
            </a:r>
            <a:r>
              <a:rPr lang="en-US" sz="16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Refer back to staff</a:t>
            </a:r>
            <a:endParaRPr lang="en-CA" sz="1600" b="1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E717B9C8-26E3-1026-4DCB-D57B55EDB5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86243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pPr algn="ctr"/>
            <a:endParaRPr lang="en-CA" sz="2800" b="0" i="1">
              <a:solidFill>
                <a:srgbClr val="45BAC3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3451CB7-8424-50DB-E38F-506FCF5FBC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60066" y="3312074"/>
            <a:ext cx="3958963" cy="575565"/>
          </a:xfrm>
          <a:prstGeom prst="rect">
            <a:avLst/>
          </a:prstGeom>
        </p:spPr>
        <p:txBody>
          <a:bodyPr vert="horz" lIns="62345" tIns="31173" rIns="62345" bIns="31173" rtlCol="0">
            <a:normAutofit/>
          </a:bodyPr>
          <a:lstStyle>
            <a:lvl1pPr marL="0" indent="0" algn="l">
              <a:buNone/>
              <a:defRPr lang="en-US" sz="2200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defRPr lang="en-US" sz="1755" dirty="0" smtClean="0">
                <a:solidFill>
                  <a:schemeClr val="bg1"/>
                </a:solidFill>
              </a:defRPr>
            </a:lvl2pPr>
            <a:lvl3pPr>
              <a:defRPr lang="en-US" sz="1463" dirty="0" smtClean="0">
                <a:solidFill>
                  <a:schemeClr val="bg1"/>
                </a:solidFill>
              </a:defRPr>
            </a:lvl3pPr>
            <a:lvl4pPr>
              <a:defRPr lang="en-US" sz="1316" dirty="0" smtClean="0">
                <a:solidFill>
                  <a:schemeClr val="bg1"/>
                </a:solidFill>
              </a:defRPr>
            </a:lvl4pPr>
            <a:lvl5pPr>
              <a:defRPr lang="en-CA" sz="1316" dirty="0">
                <a:solidFill>
                  <a:schemeClr val="bg1"/>
                </a:solidFill>
              </a:defRPr>
            </a:lvl5pPr>
          </a:lstStyle>
          <a:p>
            <a:pPr marL="228600" lvl="0" indent="-228600" defTabSz="668655">
              <a:spcBef>
                <a:spcPct val="20000"/>
              </a:spcBef>
              <a:buClr>
                <a:srgbClr val="004B8D"/>
              </a:buClr>
            </a:pPr>
            <a:endParaRPr lang="en-CA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EF5493B-FD17-3E21-CD41-9A5DC0630F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95156" y="5268440"/>
            <a:ext cx="2432245" cy="288981"/>
          </a:xfrm>
          <a:prstGeom prst="rect">
            <a:avLst/>
          </a:prstGeom>
        </p:spPr>
        <p:txBody>
          <a:bodyPr vert="horz" lIns="62345" tIns="31173" rIns="62345" bIns="31173" rtlCol="0">
            <a:normAutofit/>
          </a:bodyPr>
          <a:lstStyle>
            <a:lvl1pPr marL="0" indent="0" algn="l">
              <a:buNone/>
              <a:defRPr lang="en-US" sz="1600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defRPr lang="en-US" sz="1755" dirty="0" smtClean="0">
                <a:solidFill>
                  <a:schemeClr val="bg1"/>
                </a:solidFill>
              </a:defRPr>
            </a:lvl2pPr>
            <a:lvl3pPr>
              <a:defRPr lang="en-US" sz="1463" dirty="0" smtClean="0">
                <a:solidFill>
                  <a:schemeClr val="bg1"/>
                </a:solidFill>
              </a:defRPr>
            </a:lvl3pPr>
            <a:lvl4pPr>
              <a:defRPr lang="en-US" sz="1316" dirty="0" smtClean="0">
                <a:solidFill>
                  <a:schemeClr val="bg1"/>
                </a:solidFill>
              </a:defRPr>
            </a:lvl4pPr>
            <a:lvl5pPr>
              <a:defRPr lang="en-CA" sz="1316" dirty="0">
                <a:solidFill>
                  <a:schemeClr val="bg1"/>
                </a:solidFill>
              </a:defRPr>
            </a:lvl5pPr>
          </a:lstStyle>
          <a:p>
            <a:pPr marL="228600" lvl="0" indent="-228600" defTabSz="668655">
              <a:spcBef>
                <a:spcPct val="20000"/>
              </a:spcBef>
              <a:buClr>
                <a:srgbClr val="004B8D"/>
              </a:buClr>
            </a:pPr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18035C-D634-1E2B-A4C3-11DE8A7034E3}"/>
              </a:ext>
            </a:extLst>
          </p:cNvPr>
          <p:cNvSpPr txBox="1"/>
          <p:nvPr userDrawn="1"/>
        </p:nvSpPr>
        <p:spPr>
          <a:xfrm>
            <a:off x="7360066" y="3934602"/>
            <a:ext cx="4544193" cy="64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789" indent="-233789">
              <a:spcAft>
                <a:spcPts val="409"/>
              </a:spcAft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  <a:tabLst>
                <a:tab pos="138000" algn="l"/>
              </a:tabLst>
            </a:pPr>
            <a:r>
              <a:rPr lang="en-US" sz="1636">
                <a:solidFill>
                  <a:schemeClr val="bg1"/>
                </a:solidFill>
                <a:latin typeface="Aptos" panose="020B0004020202020204" pitchFamily="34" charset="0"/>
              </a:rPr>
              <a:t>Application does not meet policy</a:t>
            </a:r>
            <a:r>
              <a:rPr lang="en-US" sz="1636" b="1" i="1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</a:p>
          <a:p>
            <a:pPr marL="233789" indent="-233789">
              <a:spcAft>
                <a:spcPts val="409"/>
              </a:spcAft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  <a:tabLst>
                <a:tab pos="138000" algn="l"/>
              </a:tabLst>
            </a:pPr>
            <a:r>
              <a:rPr lang="en-US" sz="1636">
                <a:solidFill>
                  <a:schemeClr val="bg1"/>
                </a:solidFill>
                <a:latin typeface="Aptos" panose="020B0004020202020204" pitchFamily="34" charset="0"/>
              </a:rPr>
              <a:t>Staff recommend referral back to staff</a:t>
            </a:r>
            <a:endParaRPr lang="en-US" sz="1636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mmend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E39940-90F8-0309-7E1A-75325E3D35A7}"/>
              </a:ext>
            </a:extLst>
          </p:cNvPr>
          <p:cNvSpPr txBox="1"/>
          <p:nvPr userDrawn="1"/>
        </p:nvSpPr>
        <p:spPr>
          <a:xfrm>
            <a:off x="6862439" y="5798603"/>
            <a:ext cx="5329561" cy="575565"/>
          </a:xfrm>
          <a:prstGeom prst="rect">
            <a:avLst/>
          </a:prstGeom>
          <a:gradFill>
            <a:gsLst>
              <a:gs pos="32000">
                <a:srgbClr val="92D050"/>
              </a:gs>
              <a:gs pos="100000">
                <a:srgbClr val="45BAC3"/>
              </a:gs>
            </a:gsLst>
            <a:lin ang="8400000" scaled="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Ins="365760"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r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Recommend 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Support</a:t>
            </a:r>
            <a:endParaRPr lang="en-CA" sz="1600" b="1">
              <a:solidFill>
                <a:schemeClr val="tx1">
                  <a:lumMod val="85000"/>
                  <a:lumOff val="1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B4A889-6895-3874-9431-F54B6833E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60066" y="3312074"/>
            <a:ext cx="3958963" cy="1251048"/>
          </a:xfrm>
          <a:prstGeom prst="rect">
            <a:avLst/>
          </a:prstGeom>
        </p:spPr>
        <p:txBody>
          <a:bodyPr vert="horz" lIns="62345" tIns="31173" rIns="62345" bIns="31173" rtlCol="0">
            <a:normAutofit/>
          </a:bodyPr>
          <a:lstStyle>
            <a:lvl1pPr marL="0" indent="0" algn="l">
              <a:buNone/>
              <a:defRPr lang="en-US" sz="2200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defRPr lang="en-US" sz="1755" dirty="0" smtClean="0">
                <a:solidFill>
                  <a:schemeClr val="bg1"/>
                </a:solidFill>
              </a:defRPr>
            </a:lvl2pPr>
            <a:lvl3pPr>
              <a:defRPr lang="en-US" sz="1463" dirty="0" smtClean="0">
                <a:solidFill>
                  <a:schemeClr val="bg1"/>
                </a:solidFill>
              </a:defRPr>
            </a:lvl3pPr>
            <a:lvl4pPr>
              <a:defRPr lang="en-US" sz="1316" dirty="0" smtClean="0">
                <a:solidFill>
                  <a:schemeClr val="bg1"/>
                </a:solidFill>
              </a:defRPr>
            </a:lvl4pPr>
            <a:lvl5pPr>
              <a:defRPr lang="en-CA" sz="1316" dirty="0">
                <a:solidFill>
                  <a:schemeClr val="bg1"/>
                </a:solidFill>
              </a:defRPr>
            </a:lvl5pPr>
          </a:lstStyle>
          <a:p>
            <a:pPr marL="228600" lvl="0" indent="-228600" defTabSz="668655">
              <a:spcBef>
                <a:spcPct val="20000"/>
              </a:spcBef>
              <a:buClr>
                <a:srgbClr val="004B8D"/>
              </a:buClr>
            </a:pPr>
            <a:endParaRPr lang="en-CA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EBD9CC4-D93D-E325-6123-6D6E427C07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95156" y="5268440"/>
            <a:ext cx="2432245" cy="288981"/>
          </a:xfrm>
          <a:prstGeom prst="rect">
            <a:avLst/>
          </a:prstGeom>
        </p:spPr>
        <p:txBody>
          <a:bodyPr vert="horz" lIns="62345" tIns="31173" rIns="62345" bIns="31173" rtlCol="0">
            <a:normAutofit/>
          </a:bodyPr>
          <a:lstStyle>
            <a:lvl1pPr marL="0" indent="0" algn="l">
              <a:buNone/>
              <a:defRPr lang="en-US" sz="1600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defRPr lang="en-US" sz="1755" dirty="0" smtClean="0">
                <a:solidFill>
                  <a:schemeClr val="bg1"/>
                </a:solidFill>
              </a:defRPr>
            </a:lvl2pPr>
            <a:lvl3pPr>
              <a:defRPr lang="en-US" sz="1463" dirty="0" smtClean="0">
                <a:solidFill>
                  <a:schemeClr val="bg1"/>
                </a:solidFill>
              </a:defRPr>
            </a:lvl3pPr>
            <a:lvl4pPr>
              <a:defRPr lang="en-US" sz="1316" dirty="0" smtClean="0">
                <a:solidFill>
                  <a:schemeClr val="bg1"/>
                </a:solidFill>
              </a:defRPr>
            </a:lvl4pPr>
            <a:lvl5pPr>
              <a:defRPr lang="en-CA" sz="1316" dirty="0">
                <a:solidFill>
                  <a:schemeClr val="bg1"/>
                </a:solidFill>
              </a:defRPr>
            </a:lvl5pPr>
          </a:lstStyle>
          <a:p>
            <a:pPr marL="228600" lvl="0" indent="-228600" defTabSz="668655">
              <a:spcBef>
                <a:spcPct val="20000"/>
              </a:spcBef>
              <a:buClr>
                <a:srgbClr val="004B8D"/>
              </a:buClr>
            </a:pPr>
            <a:endParaRPr lang="en-CA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CDA69C-36AE-7578-498A-FB025435CA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86243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pPr algn="ctr"/>
            <a:endParaRPr lang="en-CA" sz="2800" b="0" i="1">
              <a:solidFill>
                <a:srgbClr val="45BAC3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mmend Ref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7D6154-4FB0-3286-5845-24A7AA8395CF}"/>
              </a:ext>
            </a:extLst>
          </p:cNvPr>
          <p:cNvSpPr txBox="1"/>
          <p:nvPr userDrawn="1"/>
        </p:nvSpPr>
        <p:spPr>
          <a:xfrm>
            <a:off x="6862438" y="5798603"/>
            <a:ext cx="5329562" cy="575565"/>
          </a:xfrm>
          <a:prstGeom prst="rect">
            <a:avLst/>
          </a:prstGeom>
          <a:gradFill>
            <a:gsLst>
              <a:gs pos="32000">
                <a:srgbClr val="E78673"/>
              </a:gs>
              <a:gs pos="100000">
                <a:srgbClr val="1893A0"/>
              </a:gs>
            </a:gsLst>
            <a:lin ang="8400000" scaled="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Ins="365760"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r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Recommend 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Refuse</a:t>
            </a:r>
            <a:endParaRPr lang="en-CA" sz="1600" b="1">
              <a:solidFill>
                <a:schemeClr val="tx1">
                  <a:lumMod val="85000"/>
                  <a:lumOff val="1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E717B9C8-26E3-1026-4DCB-D57B55EDB5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86243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pPr algn="ctr"/>
            <a:endParaRPr lang="en-CA" sz="2800" b="0" i="1">
              <a:solidFill>
                <a:srgbClr val="45BAC3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3451CB7-8424-50DB-E38F-506FCF5FBC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60066" y="3312074"/>
            <a:ext cx="3958963" cy="1251048"/>
          </a:xfrm>
          <a:prstGeom prst="rect">
            <a:avLst/>
          </a:prstGeom>
        </p:spPr>
        <p:txBody>
          <a:bodyPr vert="horz" lIns="62345" tIns="31173" rIns="62345" bIns="31173" rtlCol="0">
            <a:normAutofit/>
          </a:bodyPr>
          <a:lstStyle>
            <a:lvl1pPr marL="0" indent="0" algn="l">
              <a:buNone/>
              <a:defRPr lang="en-US" sz="2200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defRPr lang="en-US" sz="1755" dirty="0" smtClean="0">
                <a:solidFill>
                  <a:schemeClr val="bg1"/>
                </a:solidFill>
              </a:defRPr>
            </a:lvl2pPr>
            <a:lvl3pPr>
              <a:defRPr lang="en-US" sz="1463" dirty="0" smtClean="0">
                <a:solidFill>
                  <a:schemeClr val="bg1"/>
                </a:solidFill>
              </a:defRPr>
            </a:lvl3pPr>
            <a:lvl4pPr>
              <a:defRPr lang="en-US" sz="1316" dirty="0" smtClean="0">
                <a:solidFill>
                  <a:schemeClr val="bg1"/>
                </a:solidFill>
              </a:defRPr>
            </a:lvl4pPr>
            <a:lvl5pPr>
              <a:defRPr lang="en-CA" sz="1316" dirty="0">
                <a:solidFill>
                  <a:schemeClr val="bg1"/>
                </a:solidFill>
              </a:defRPr>
            </a:lvl5pPr>
          </a:lstStyle>
          <a:p>
            <a:pPr marL="228600" lvl="0" indent="-228600" defTabSz="668655">
              <a:spcBef>
                <a:spcPct val="20000"/>
              </a:spcBef>
              <a:buClr>
                <a:srgbClr val="004B8D"/>
              </a:buClr>
            </a:pPr>
            <a:endParaRPr lang="en-CA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EF5493B-FD17-3E21-CD41-9A5DC0630F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95156" y="5268440"/>
            <a:ext cx="2432245" cy="288981"/>
          </a:xfrm>
          <a:prstGeom prst="rect">
            <a:avLst/>
          </a:prstGeom>
        </p:spPr>
        <p:txBody>
          <a:bodyPr vert="horz" lIns="62345" tIns="31173" rIns="62345" bIns="31173" rtlCol="0">
            <a:normAutofit/>
          </a:bodyPr>
          <a:lstStyle>
            <a:lvl1pPr marL="0" indent="0" algn="l">
              <a:buNone/>
              <a:defRPr lang="en-US" sz="1600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defRPr lang="en-US" sz="1755" dirty="0" smtClean="0">
                <a:solidFill>
                  <a:schemeClr val="bg1"/>
                </a:solidFill>
              </a:defRPr>
            </a:lvl2pPr>
            <a:lvl3pPr>
              <a:defRPr lang="en-US" sz="1463" dirty="0" smtClean="0">
                <a:solidFill>
                  <a:schemeClr val="bg1"/>
                </a:solidFill>
              </a:defRPr>
            </a:lvl3pPr>
            <a:lvl4pPr>
              <a:defRPr lang="en-US" sz="1316" dirty="0" smtClean="0">
                <a:solidFill>
                  <a:schemeClr val="bg1"/>
                </a:solidFill>
              </a:defRPr>
            </a:lvl4pPr>
            <a:lvl5pPr>
              <a:defRPr lang="en-CA" sz="1316" dirty="0">
                <a:solidFill>
                  <a:schemeClr val="bg1"/>
                </a:solidFill>
              </a:defRPr>
            </a:lvl5pPr>
          </a:lstStyle>
          <a:p>
            <a:pPr marL="228600" lvl="0" indent="-228600" defTabSz="668655">
              <a:spcBef>
                <a:spcPct val="20000"/>
              </a:spcBef>
              <a:buClr>
                <a:srgbClr val="004B8D"/>
              </a:buClr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490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commend Ref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7D6154-4FB0-3286-5845-24A7AA8395CF}"/>
              </a:ext>
            </a:extLst>
          </p:cNvPr>
          <p:cNvSpPr txBox="1"/>
          <p:nvPr userDrawn="1"/>
        </p:nvSpPr>
        <p:spPr>
          <a:xfrm>
            <a:off x="6862438" y="5798603"/>
            <a:ext cx="5329562" cy="575565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</a:schemeClr>
              </a:gs>
              <a:gs pos="100000">
                <a:srgbClr val="1893A0"/>
              </a:gs>
            </a:gsLst>
            <a:lin ang="8400000" scaled="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Ins="365760"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r"/>
            <a:r>
              <a:rPr lang="en-US" sz="16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Recommend </a:t>
            </a:r>
            <a:r>
              <a:rPr lang="en-US" sz="16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Refer back to staff</a:t>
            </a:r>
            <a:endParaRPr lang="en-CA" sz="1600" b="1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E717B9C8-26E3-1026-4DCB-D57B55EDB5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86243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pPr algn="ctr"/>
            <a:endParaRPr lang="en-CA" sz="2800" b="0" i="1">
              <a:solidFill>
                <a:srgbClr val="45BAC3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3451CB7-8424-50DB-E38F-506FCF5FBC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60066" y="3312074"/>
            <a:ext cx="3958963" cy="1251048"/>
          </a:xfrm>
          <a:prstGeom prst="rect">
            <a:avLst/>
          </a:prstGeom>
        </p:spPr>
        <p:txBody>
          <a:bodyPr vert="horz" lIns="62345" tIns="31173" rIns="62345" bIns="31173" rtlCol="0">
            <a:normAutofit/>
          </a:bodyPr>
          <a:lstStyle>
            <a:lvl1pPr marL="0" indent="0" algn="l">
              <a:buNone/>
              <a:defRPr lang="en-US" sz="2200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defRPr lang="en-US" sz="1755" dirty="0" smtClean="0">
                <a:solidFill>
                  <a:schemeClr val="bg1"/>
                </a:solidFill>
              </a:defRPr>
            </a:lvl2pPr>
            <a:lvl3pPr>
              <a:defRPr lang="en-US" sz="1463" dirty="0" smtClean="0">
                <a:solidFill>
                  <a:schemeClr val="bg1"/>
                </a:solidFill>
              </a:defRPr>
            </a:lvl3pPr>
            <a:lvl4pPr>
              <a:defRPr lang="en-US" sz="1316" dirty="0" smtClean="0">
                <a:solidFill>
                  <a:schemeClr val="bg1"/>
                </a:solidFill>
              </a:defRPr>
            </a:lvl4pPr>
            <a:lvl5pPr>
              <a:defRPr lang="en-CA" sz="1316" dirty="0">
                <a:solidFill>
                  <a:schemeClr val="bg1"/>
                </a:solidFill>
              </a:defRPr>
            </a:lvl5pPr>
          </a:lstStyle>
          <a:p>
            <a:pPr marL="228600" lvl="0" indent="-228600" defTabSz="668655">
              <a:spcBef>
                <a:spcPct val="20000"/>
              </a:spcBef>
              <a:buClr>
                <a:srgbClr val="004B8D"/>
              </a:buClr>
            </a:pPr>
            <a:endParaRPr lang="en-CA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EF5493B-FD17-3E21-CD41-9A5DC0630F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95156" y="5268440"/>
            <a:ext cx="2432245" cy="288981"/>
          </a:xfrm>
          <a:prstGeom prst="rect">
            <a:avLst/>
          </a:prstGeom>
        </p:spPr>
        <p:txBody>
          <a:bodyPr vert="horz" lIns="62345" tIns="31173" rIns="62345" bIns="31173" rtlCol="0">
            <a:normAutofit/>
          </a:bodyPr>
          <a:lstStyle>
            <a:lvl1pPr marL="0" indent="0" algn="l">
              <a:buNone/>
              <a:defRPr lang="en-US" sz="1600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defRPr lang="en-US" sz="1755" dirty="0" smtClean="0">
                <a:solidFill>
                  <a:schemeClr val="bg1"/>
                </a:solidFill>
              </a:defRPr>
            </a:lvl2pPr>
            <a:lvl3pPr>
              <a:defRPr lang="en-US" sz="1463" dirty="0" smtClean="0">
                <a:solidFill>
                  <a:schemeClr val="bg1"/>
                </a:solidFill>
              </a:defRPr>
            </a:lvl3pPr>
            <a:lvl4pPr>
              <a:defRPr lang="en-US" sz="1316" dirty="0" smtClean="0">
                <a:solidFill>
                  <a:schemeClr val="bg1"/>
                </a:solidFill>
              </a:defRPr>
            </a:lvl4pPr>
            <a:lvl5pPr>
              <a:defRPr lang="en-CA" sz="1316" dirty="0">
                <a:solidFill>
                  <a:schemeClr val="bg1"/>
                </a:solidFill>
              </a:defRPr>
            </a:lvl5pPr>
          </a:lstStyle>
          <a:p>
            <a:pPr marL="228600" lvl="0" indent="-228600" defTabSz="668655">
              <a:spcBef>
                <a:spcPct val="20000"/>
              </a:spcBef>
              <a:buClr>
                <a:srgbClr val="004B8D"/>
              </a:buClr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662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mmend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E39940-90F8-0309-7E1A-75325E3D35A7}"/>
              </a:ext>
            </a:extLst>
          </p:cNvPr>
          <p:cNvSpPr txBox="1"/>
          <p:nvPr userDrawn="1"/>
        </p:nvSpPr>
        <p:spPr>
          <a:xfrm>
            <a:off x="6862439" y="5798603"/>
            <a:ext cx="5329561" cy="575565"/>
          </a:xfrm>
          <a:prstGeom prst="rect">
            <a:avLst/>
          </a:prstGeom>
          <a:gradFill>
            <a:gsLst>
              <a:gs pos="32000">
                <a:srgbClr val="92D050"/>
              </a:gs>
              <a:gs pos="100000">
                <a:srgbClr val="45BAC3"/>
              </a:gs>
            </a:gsLst>
            <a:lin ang="8400000" scaled="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Ins="365760"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r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Recommend 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Support</a:t>
            </a:r>
            <a:endParaRPr lang="en-CA" sz="1600" b="1">
              <a:solidFill>
                <a:schemeClr val="tx1">
                  <a:lumMod val="85000"/>
                  <a:lumOff val="1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B4A889-6895-3874-9431-F54B6833E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60066" y="3312074"/>
            <a:ext cx="3958963" cy="1251048"/>
          </a:xfrm>
          <a:prstGeom prst="rect">
            <a:avLst/>
          </a:prstGeom>
        </p:spPr>
        <p:txBody>
          <a:bodyPr vert="horz" lIns="62345" tIns="31173" rIns="62345" bIns="31173" rtlCol="0">
            <a:normAutofit/>
          </a:bodyPr>
          <a:lstStyle>
            <a:lvl1pPr marL="0" indent="0" algn="l">
              <a:buNone/>
              <a:defRPr lang="en-US" sz="2182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defRPr lang="en-US" sz="1755" dirty="0" smtClean="0">
                <a:solidFill>
                  <a:schemeClr val="bg1"/>
                </a:solidFill>
              </a:defRPr>
            </a:lvl2pPr>
            <a:lvl3pPr>
              <a:defRPr lang="en-US" sz="1463" dirty="0" smtClean="0">
                <a:solidFill>
                  <a:schemeClr val="bg1"/>
                </a:solidFill>
              </a:defRPr>
            </a:lvl3pPr>
            <a:lvl4pPr>
              <a:defRPr lang="en-US" sz="1316" dirty="0" smtClean="0">
                <a:solidFill>
                  <a:schemeClr val="bg1"/>
                </a:solidFill>
              </a:defRPr>
            </a:lvl4pPr>
            <a:lvl5pPr>
              <a:defRPr lang="en-CA" sz="1316" dirty="0">
                <a:solidFill>
                  <a:schemeClr val="bg1"/>
                </a:solidFill>
              </a:defRPr>
            </a:lvl5pPr>
          </a:lstStyle>
          <a:p>
            <a:pPr marL="228600" lvl="0" indent="-228600" defTabSz="668655">
              <a:spcBef>
                <a:spcPct val="20000"/>
              </a:spcBef>
              <a:buClr>
                <a:srgbClr val="004B8D"/>
              </a:buClr>
            </a:pPr>
            <a:endParaRPr lang="en-CA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EBD9CC4-D93D-E325-6123-6D6E427C07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95156" y="5268440"/>
            <a:ext cx="2432245" cy="288981"/>
          </a:xfrm>
          <a:prstGeom prst="rect">
            <a:avLst/>
          </a:prstGeom>
        </p:spPr>
        <p:txBody>
          <a:bodyPr vert="horz" lIns="62345" tIns="31173" rIns="62345" bIns="31173" rtlCol="0">
            <a:normAutofit/>
          </a:bodyPr>
          <a:lstStyle>
            <a:lvl1pPr marL="0" indent="0" algn="l">
              <a:buNone/>
              <a:defRPr lang="en-US" sz="1640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defRPr lang="en-US" sz="1755" dirty="0" smtClean="0">
                <a:solidFill>
                  <a:schemeClr val="bg1"/>
                </a:solidFill>
              </a:defRPr>
            </a:lvl2pPr>
            <a:lvl3pPr>
              <a:defRPr lang="en-US" sz="1463" dirty="0" smtClean="0">
                <a:solidFill>
                  <a:schemeClr val="bg1"/>
                </a:solidFill>
              </a:defRPr>
            </a:lvl3pPr>
            <a:lvl4pPr>
              <a:defRPr lang="en-US" sz="1316" dirty="0" smtClean="0">
                <a:solidFill>
                  <a:schemeClr val="bg1"/>
                </a:solidFill>
              </a:defRPr>
            </a:lvl4pPr>
            <a:lvl5pPr>
              <a:defRPr lang="en-CA" sz="1316" dirty="0">
                <a:solidFill>
                  <a:schemeClr val="bg1"/>
                </a:solidFill>
              </a:defRPr>
            </a:lvl5pPr>
          </a:lstStyle>
          <a:p>
            <a:pPr marL="228600" lvl="0" indent="-228600" defTabSz="668655">
              <a:spcBef>
                <a:spcPct val="20000"/>
              </a:spcBef>
              <a:buClr>
                <a:srgbClr val="004B8D"/>
              </a:buClr>
            </a:pP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212F01-6E99-DEB8-91C3-4BD8CA68A6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60924" y="2787588"/>
            <a:ext cx="3258104" cy="524486"/>
          </a:xfrm>
          <a:prstGeom prst="rect">
            <a:avLst/>
          </a:prstGeom>
        </p:spPr>
        <p:txBody>
          <a:bodyPr vert="horz" lIns="62345" tIns="31173" rIns="62345" bIns="31173" rtlCol="0">
            <a:noAutofit/>
          </a:bodyPr>
          <a:lstStyle>
            <a:lvl1pPr>
              <a:defRPr lang="en-CA" sz="3273" b="1" baseline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0" lvl="0" indent="0" defTabSz="668655">
              <a:spcBef>
                <a:spcPct val="20000"/>
              </a:spcBef>
              <a:buClr>
                <a:srgbClr val="004B8D"/>
              </a:buClr>
              <a:buFontTx/>
              <a:buNone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948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mmend Ref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7D6154-4FB0-3286-5845-24A7AA8395CF}"/>
              </a:ext>
            </a:extLst>
          </p:cNvPr>
          <p:cNvSpPr txBox="1"/>
          <p:nvPr userDrawn="1"/>
        </p:nvSpPr>
        <p:spPr>
          <a:xfrm>
            <a:off x="6862438" y="5798603"/>
            <a:ext cx="5329562" cy="575565"/>
          </a:xfrm>
          <a:prstGeom prst="rect">
            <a:avLst/>
          </a:prstGeom>
          <a:gradFill>
            <a:gsLst>
              <a:gs pos="32000">
                <a:srgbClr val="E78673"/>
              </a:gs>
              <a:gs pos="100000">
                <a:srgbClr val="1893A0"/>
              </a:gs>
            </a:gsLst>
            <a:lin ang="8400000" scaled="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Ins="365760"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r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Recommend 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Refuse</a:t>
            </a:r>
            <a:endParaRPr lang="en-CA" sz="1600" b="1">
              <a:solidFill>
                <a:schemeClr val="tx1">
                  <a:lumMod val="85000"/>
                  <a:lumOff val="1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E717B9C8-26E3-1026-4DCB-D57B55EDB5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86243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pPr algn="ctr"/>
            <a:endParaRPr lang="en-CA" sz="2800" b="0" i="1">
              <a:solidFill>
                <a:srgbClr val="45BAC3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3451CB7-8424-50DB-E38F-506FCF5FBC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60066" y="3312074"/>
            <a:ext cx="3958963" cy="1251048"/>
          </a:xfrm>
          <a:prstGeom prst="rect">
            <a:avLst/>
          </a:prstGeom>
        </p:spPr>
        <p:txBody>
          <a:bodyPr vert="horz" lIns="62345" tIns="31173" rIns="62345" bIns="31173" rtlCol="0">
            <a:normAutofit/>
          </a:bodyPr>
          <a:lstStyle>
            <a:lvl1pPr marL="0" indent="0" algn="l">
              <a:buNone/>
              <a:defRPr lang="en-US" sz="2182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defRPr lang="en-US" sz="1755" dirty="0" smtClean="0">
                <a:solidFill>
                  <a:schemeClr val="bg1"/>
                </a:solidFill>
              </a:defRPr>
            </a:lvl2pPr>
            <a:lvl3pPr>
              <a:defRPr lang="en-US" sz="1463" dirty="0" smtClean="0">
                <a:solidFill>
                  <a:schemeClr val="bg1"/>
                </a:solidFill>
              </a:defRPr>
            </a:lvl3pPr>
            <a:lvl4pPr>
              <a:defRPr lang="en-US" sz="1316" dirty="0" smtClean="0">
                <a:solidFill>
                  <a:schemeClr val="bg1"/>
                </a:solidFill>
              </a:defRPr>
            </a:lvl4pPr>
            <a:lvl5pPr>
              <a:defRPr lang="en-CA" sz="1316" dirty="0">
                <a:solidFill>
                  <a:schemeClr val="bg1"/>
                </a:solidFill>
              </a:defRPr>
            </a:lvl5pPr>
          </a:lstStyle>
          <a:p>
            <a:pPr marL="228600" lvl="0" indent="-228600" defTabSz="668655">
              <a:spcBef>
                <a:spcPct val="20000"/>
              </a:spcBef>
              <a:buClr>
                <a:srgbClr val="004B8D"/>
              </a:buClr>
            </a:pPr>
            <a:endParaRPr lang="en-CA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EF5493B-FD17-3E21-CD41-9A5DC0630F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95156" y="5268440"/>
            <a:ext cx="2432245" cy="288981"/>
          </a:xfrm>
          <a:prstGeom prst="rect">
            <a:avLst/>
          </a:prstGeom>
        </p:spPr>
        <p:txBody>
          <a:bodyPr vert="horz" lIns="62345" tIns="31173" rIns="62345" bIns="31173" rtlCol="0">
            <a:normAutofit/>
          </a:bodyPr>
          <a:lstStyle>
            <a:lvl1pPr marL="0" indent="0" algn="l">
              <a:buNone/>
              <a:defRPr lang="en-US" sz="1640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defRPr lang="en-US" sz="1755" dirty="0" smtClean="0">
                <a:solidFill>
                  <a:schemeClr val="bg1"/>
                </a:solidFill>
              </a:defRPr>
            </a:lvl2pPr>
            <a:lvl3pPr>
              <a:defRPr lang="en-US" sz="1463" dirty="0" smtClean="0">
                <a:solidFill>
                  <a:schemeClr val="bg1"/>
                </a:solidFill>
              </a:defRPr>
            </a:lvl3pPr>
            <a:lvl4pPr>
              <a:defRPr lang="en-US" sz="1316" dirty="0" smtClean="0">
                <a:solidFill>
                  <a:schemeClr val="bg1"/>
                </a:solidFill>
              </a:defRPr>
            </a:lvl4pPr>
            <a:lvl5pPr>
              <a:defRPr lang="en-CA" sz="1316" dirty="0">
                <a:solidFill>
                  <a:schemeClr val="bg1"/>
                </a:solidFill>
              </a:defRPr>
            </a:lvl5pPr>
          </a:lstStyle>
          <a:p>
            <a:pPr marL="228600" lvl="0" indent="-228600" defTabSz="668655">
              <a:spcBef>
                <a:spcPct val="20000"/>
              </a:spcBef>
              <a:buClr>
                <a:srgbClr val="004B8D"/>
              </a:buClr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530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i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8DDC7C-B085-B22D-1379-879ED92B0F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52069" y="1639454"/>
            <a:ext cx="6938123" cy="4476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147403-C200-42C3-2954-4C5B3D629221}"/>
              </a:ext>
            </a:extLst>
          </p:cNvPr>
          <p:cNvSpPr txBox="1"/>
          <p:nvPr userDrawn="1"/>
        </p:nvSpPr>
        <p:spPr>
          <a:xfrm>
            <a:off x="601808" y="1"/>
            <a:ext cx="1262503" cy="6480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96989" defTabSz="456277">
              <a:defRPr/>
            </a:pPr>
            <a:r>
              <a:rPr lang="en-US" sz="1900" b="1">
                <a:solidFill>
                  <a:prstClr val="whit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Policy:</a:t>
            </a:r>
            <a:endParaRPr lang="en-CA" sz="1900">
              <a:solidFill>
                <a:prstClr val="whit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4" name="Graphic 23" descr="List with solid fill">
            <a:extLst>
              <a:ext uri="{FF2B5EF4-FFF2-40B4-BE49-F238E27FC236}">
                <a16:creationId xmlns:a16="http://schemas.microsoft.com/office/drawing/2014/main" id="{6F6D8F19-6705-087C-30CF-08ADE28396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293" y="124184"/>
            <a:ext cx="429209" cy="429209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CBFD82D-BF0D-8303-CAAA-7B43188C6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774" y="133062"/>
            <a:ext cx="8726556" cy="420331"/>
          </a:xfrm>
          <a:prstGeom prst="rect">
            <a:avLst/>
          </a:prstGeom>
        </p:spPr>
        <p:txBody>
          <a:bodyPr lIns="0"/>
          <a:lstStyle>
            <a:lvl1pPr marL="196989" algn="l" defTabSz="456277" rtl="0" eaLnBrk="1" latinLnBrk="0" hangingPunct="1">
              <a:defRPr lang="en-CA" sz="1900" kern="1200" dirty="0">
                <a:solidFill>
                  <a:prstClr val="whit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56C5CA6-6810-1ECF-DFFA-3815ACA970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808" y="1639455"/>
            <a:ext cx="3461175" cy="4476025"/>
          </a:xfrm>
          <a:prstGeom prst="rect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254000" dist="38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i="1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272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e and Con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91345FC-DDF4-3008-5307-CBE193488E7E}"/>
              </a:ext>
            </a:extLst>
          </p:cNvPr>
          <p:cNvSpPr txBox="1"/>
          <p:nvPr userDrawn="1"/>
        </p:nvSpPr>
        <p:spPr>
          <a:xfrm>
            <a:off x="601808" y="1"/>
            <a:ext cx="5494193" cy="6480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96989" defTabSz="456277">
              <a:defRPr/>
            </a:pPr>
            <a:r>
              <a:rPr lang="en-US" sz="1900" b="1">
                <a:solidFill>
                  <a:prstClr val="whit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Site and Context</a:t>
            </a:r>
            <a:endParaRPr lang="en-CA" sz="1900" b="1">
              <a:solidFill>
                <a:prstClr val="whit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9" name="Graphic 18" descr="Map with pin with solid fill">
            <a:extLst>
              <a:ext uri="{FF2B5EF4-FFF2-40B4-BE49-F238E27FC236}">
                <a16:creationId xmlns:a16="http://schemas.microsoft.com/office/drawing/2014/main" id="{4CB70ABD-586B-E0C1-3168-793921D6F4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293" y="109458"/>
            <a:ext cx="429209" cy="429209"/>
          </a:xfrm>
          <a:prstGeom prst="rect">
            <a:avLst/>
          </a:prstGeom>
        </p:spPr>
      </p:pic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9BFAB162-0E68-F931-AC2F-20E2DD6E1A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046978"/>
            <a:ext cx="12192000" cy="581102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pPr algn="ctr"/>
            <a:endParaRPr lang="en-CA" sz="2800" b="0" i="1">
              <a:solidFill>
                <a:srgbClr val="45BAC3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148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075EBED-D818-914D-7B2A-6E172C450055}"/>
              </a:ext>
            </a:extLst>
          </p:cNvPr>
          <p:cNvSpPr txBox="1"/>
          <p:nvPr userDrawn="1"/>
        </p:nvSpPr>
        <p:spPr>
          <a:xfrm>
            <a:off x="601808" y="1"/>
            <a:ext cx="5494193" cy="6480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96989" defTabSz="456277">
              <a:defRPr/>
            </a:pPr>
            <a:r>
              <a:rPr lang="en-US" sz="1900" b="1">
                <a:solidFill>
                  <a:prstClr val="whit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Proposal</a:t>
            </a:r>
            <a:endParaRPr lang="en-CA" sz="1900">
              <a:solidFill>
                <a:prstClr val="whit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3" name="Graphic 12" descr="Building Brick Wall with solid fill">
            <a:extLst>
              <a:ext uri="{FF2B5EF4-FFF2-40B4-BE49-F238E27FC236}">
                <a16:creationId xmlns:a16="http://schemas.microsoft.com/office/drawing/2014/main" id="{C00CA92E-4917-E322-8F38-67C6E328B5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293" y="109398"/>
            <a:ext cx="429209" cy="42920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C60FFA3-169C-14B9-196C-E9B4F1B90666}"/>
              </a:ext>
            </a:extLst>
          </p:cNvPr>
          <p:cNvSpPr/>
          <p:nvPr userDrawn="1"/>
        </p:nvSpPr>
        <p:spPr>
          <a:xfrm>
            <a:off x="5822352" y="1047566"/>
            <a:ext cx="6369648" cy="5810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971CD14D-8CB8-31C7-5D1A-3E31D0F1C54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047566"/>
            <a:ext cx="6096000" cy="5810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pPr algn="ctr"/>
            <a:endParaRPr lang="en-CA" sz="2800" b="0" i="1">
              <a:solidFill>
                <a:srgbClr val="45BAC3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7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23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F54223-FF5D-91A7-4C35-545EF9E6FAD2}"/>
              </a:ext>
            </a:extLst>
          </p:cNvPr>
          <p:cNvSpPr/>
          <p:nvPr userDrawn="1"/>
        </p:nvSpPr>
        <p:spPr>
          <a:xfrm>
            <a:off x="0" y="0"/>
            <a:ext cx="6862327" cy="6858000"/>
          </a:xfrm>
          <a:prstGeom prst="rect">
            <a:avLst/>
          </a:prstGeom>
          <a:gradFill flip="none" rotWithShape="1">
            <a:gsLst>
              <a:gs pos="0">
                <a:srgbClr val="0F5961"/>
              </a:gs>
              <a:gs pos="100000">
                <a:srgbClr val="126E78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27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E05693-ADDE-BAEC-4DCC-1D7ACA50AC7F}"/>
              </a:ext>
            </a:extLst>
          </p:cNvPr>
          <p:cNvSpPr/>
          <p:nvPr userDrawn="1"/>
        </p:nvSpPr>
        <p:spPr>
          <a:xfrm>
            <a:off x="6862330" y="0"/>
            <a:ext cx="5329670" cy="6858000"/>
          </a:xfrm>
          <a:prstGeom prst="rect">
            <a:avLst/>
          </a:prstGeom>
          <a:gradFill flip="none" rotWithShape="1">
            <a:gsLst>
              <a:gs pos="0">
                <a:srgbClr val="1893A0"/>
              </a:gs>
              <a:gs pos="100000">
                <a:srgbClr val="126E78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27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FADC3D1-16B8-B574-E6B7-7BCFDA3C889B}"/>
              </a:ext>
            </a:extLst>
          </p:cNvPr>
          <p:cNvSpPr txBox="1">
            <a:spLocks/>
          </p:cNvSpPr>
          <p:nvPr userDrawn="1"/>
        </p:nvSpPr>
        <p:spPr>
          <a:xfrm>
            <a:off x="7360065" y="1778066"/>
            <a:ext cx="3868786" cy="538283"/>
          </a:xfrm>
          <a:prstGeom prst="rect">
            <a:avLst/>
          </a:prstGeom>
        </p:spPr>
        <p:txBody>
          <a:bodyPr vert="horz" lIns="62345" tIns="31173" rIns="62345" bIns="31173" rtlCol="0">
            <a:noAutofit/>
          </a:bodyPr>
          <a:lstStyle>
            <a:lvl1pPr marL="0" indent="0" algn="l" defTabSz="668655" rtl="0" eaLnBrk="1" latinLnBrk="0" hangingPunct="1">
              <a:spcBef>
                <a:spcPct val="20000"/>
              </a:spcBef>
              <a:buClr>
                <a:srgbClr val="004B8D"/>
              </a:buClr>
              <a:buFontTx/>
              <a:buNone/>
              <a:defRPr sz="3600" b="1" kern="1200" baseline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1086564" indent="-417909" algn="l" defTabSz="668655" rtl="0" eaLnBrk="1" latinLnBrk="0" hangingPunct="1">
              <a:spcBef>
                <a:spcPct val="20000"/>
              </a:spcBef>
              <a:buClr>
                <a:srgbClr val="004B8D"/>
              </a:buClr>
              <a:buFont typeface="Arial"/>
              <a:buChar char="–"/>
              <a:defRPr sz="292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71638" indent="-334328" algn="l" defTabSz="668655" rtl="0" eaLnBrk="1" latinLnBrk="0" hangingPunct="1">
              <a:spcBef>
                <a:spcPct val="20000"/>
              </a:spcBef>
              <a:buClr>
                <a:srgbClr val="004B8D"/>
              </a:buClr>
              <a:buFont typeface="Arial"/>
              <a:buChar char="•"/>
              <a:defRPr sz="292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340293" indent="-334328" algn="l" defTabSz="668655" rtl="0" eaLnBrk="1" latinLnBrk="0" hangingPunct="1">
              <a:spcBef>
                <a:spcPct val="20000"/>
              </a:spcBef>
              <a:buClr>
                <a:srgbClr val="004B8D"/>
              </a:buClr>
              <a:buFont typeface="Arial"/>
              <a:buChar char="–"/>
              <a:defRPr sz="292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008948" indent="-334328" algn="l" defTabSz="668655" rtl="0" eaLnBrk="1" latinLnBrk="0" hangingPunct="1">
              <a:spcBef>
                <a:spcPct val="20000"/>
              </a:spcBef>
              <a:buClr>
                <a:srgbClr val="004B8D"/>
              </a:buClr>
              <a:buFont typeface="Arial"/>
              <a:buChar char="»"/>
              <a:defRPr sz="292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77603" indent="-334328" algn="l" defTabSz="668655" rtl="0" eaLnBrk="1" latinLnBrk="0" hangingPunct="1">
              <a:spcBef>
                <a:spcPct val="20000"/>
              </a:spcBef>
              <a:buFont typeface="Arial"/>
              <a:buChar char="•"/>
              <a:defRPr sz="2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46258" indent="-334328" algn="l" defTabSz="668655" rtl="0" eaLnBrk="1" latinLnBrk="0" hangingPunct="1">
              <a:spcBef>
                <a:spcPct val="20000"/>
              </a:spcBef>
              <a:buFont typeface="Arial"/>
              <a:buChar char="•"/>
              <a:defRPr sz="2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14913" indent="-334328" algn="l" defTabSz="668655" rtl="0" eaLnBrk="1" latinLnBrk="0" hangingPunct="1">
              <a:spcBef>
                <a:spcPct val="20000"/>
              </a:spcBef>
              <a:buFont typeface="Arial"/>
              <a:buChar char="•"/>
              <a:defRPr sz="2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83568" indent="-334328" algn="l" defTabSz="668655" rtl="0" eaLnBrk="1" latinLnBrk="0" hangingPunct="1">
              <a:spcBef>
                <a:spcPct val="20000"/>
              </a:spcBef>
              <a:buFont typeface="Arial"/>
              <a:buChar char="•"/>
              <a:defRPr sz="2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Vancouver ODP Amendment and CD-1 Rezoning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7FA14C-CDD7-D16F-F185-C171FC57BFA4}"/>
              </a:ext>
            </a:extLst>
          </p:cNvPr>
          <p:cNvSpPr/>
          <p:nvPr userDrawn="1"/>
        </p:nvSpPr>
        <p:spPr>
          <a:xfrm>
            <a:off x="11834309" y="1535633"/>
            <a:ext cx="351310" cy="1630013"/>
          </a:xfrm>
          <a:prstGeom prst="rect">
            <a:avLst/>
          </a:prstGeom>
          <a:solidFill>
            <a:srgbClr val="45BA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1227"/>
          </a:p>
        </p:txBody>
      </p:sp>
      <p:pic>
        <p:nvPicPr>
          <p:cNvPr id="16" name="Picture 1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7286903-B2D4-C6A8-54F2-685BC0CADAC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293" y="266570"/>
            <a:ext cx="1699016" cy="428745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3157907-1819-6A06-E38C-B6562D31BFAB}"/>
              </a:ext>
            </a:extLst>
          </p:cNvPr>
          <p:cNvSpPr/>
          <p:nvPr userDrawn="1"/>
        </p:nvSpPr>
        <p:spPr>
          <a:xfrm>
            <a:off x="6862327" y="5039592"/>
            <a:ext cx="4961044" cy="1818409"/>
          </a:xfrm>
          <a:prstGeom prst="roundRect">
            <a:avLst>
              <a:gd name="adj" fmla="val 0"/>
            </a:avLst>
          </a:prstGeom>
          <a:solidFill>
            <a:srgbClr val="126E7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7036" tIns="124691" rIns="187036" rtlCol="0" anchor="t"/>
          <a:lstStyle/>
          <a:p>
            <a:endParaRPr lang="en-CA" sz="1636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49DE85A-59BA-4399-1C40-77841CD374E1}"/>
              </a:ext>
            </a:extLst>
          </p:cNvPr>
          <p:cNvSpPr/>
          <p:nvPr userDrawn="1"/>
        </p:nvSpPr>
        <p:spPr>
          <a:xfrm>
            <a:off x="7360065" y="5153030"/>
            <a:ext cx="2156797" cy="63351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4691" tIns="124691" rIns="187036" rtlCol="0" anchor="t"/>
          <a:lstStyle/>
          <a:p>
            <a:r>
              <a:rPr lang="en-US" sz="16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PUBLIC HEARING</a:t>
            </a:r>
            <a:endParaRPr lang="en-CA" sz="160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9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F54223-FF5D-91A7-4C35-545EF9E6FAD2}"/>
              </a:ext>
            </a:extLst>
          </p:cNvPr>
          <p:cNvSpPr/>
          <p:nvPr userDrawn="1"/>
        </p:nvSpPr>
        <p:spPr>
          <a:xfrm>
            <a:off x="0" y="0"/>
            <a:ext cx="6862327" cy="6858000"/>
          </a:xfrm>
          <a:prstGeom prst="rect">
            <a:avLst/>
          </a:prstGeom>
          <a:gradFill flip="none" rotWithShape="1">
            <a:gsLst>
              <a:gs pos="0">
                <a:srgbClr val="0F5961"/>
              </a:gs>
              <a:gs pos="100000">
                <a:srgbClr val="126E78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27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E05693-ADDE-BAEC-4DCC-1D7ACA50AC7F}"/>
              </a:ext>
            </a:extLst>
          </p:cNvPr>
          <p:cNvSpPr/>
          <p:nvPr userDrawn="1"/>
        </p:nvSpPr>
        <p:spPr>
          <a:xfrm>
            <a:off x="6862330" y="0"/>
            <a:ext cx="5329670" cy="6858000"/>
          </a:xfrm>
          <a:prstGeom prst="rect">
            <a:avLst/>
          </a:prstGeom>
          <a:gradFill flip="none" rotWithShape="1">
            <a:gsLst>
              <a:gs pos="0">
                <a:srgbClr val="1893A0"/>
              </a:gs>
              <a:gs pos="100000">
                <a:srgbClr val="126E78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27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FADC3D1-16B8-B574-E6B7-7BCFDA3C889B}"/>
              </a:ext>
            </a:extLst>
          </p:cNvPr>
          <p:cNvSpPr txBox="1">
            <a:spLocks/>
          </p:cNvSpPr>
          <p:nvPr userDrawn="1"/>
        </p:nvSpPr>
        <p:spPr>
          <a:xfrm>
            <a:off x="7360065" y="2740801"/>
            <a:ext cx="3868786" cy="538283"/>
          </a:xfrm>
          <a:prstGeom prst="rect">
            <a:avLst/>
          </a:prstGeom>
        </p:spPr>
        <p:txBody>
          <a:bodyPr vert="horz" lIns="62345" tIns="31173" rIns="62345" bIns="31173" rtlCol="0">
            <a:noAutofit/>
          </a:bodyPr>
          <a:lstStyle>
            <a:lvl1pPr marL="0" indent="0" algn="l" defTabSz="668655" rtl="0" eaLnBrk="1" latinLnBrk="0" hangingPunct="1">
              <a:spcBef>
                <a:spcPct val="20000"/>
              </a:spcBef>
              <a:buClr>
                <a:srgbClr val="004B8D"/>
              </a:buClr>
              <a:buFontTx/>
              <a:buNone/>
              <a:defRPr sz="3600" b="1" kern="1200" baseline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1086564" indent="-417909" algn="l" defTabSz="668655" rtl="0" eaLnBrk="1" latinLnBrk="0" hangingPunct="1">
              <a:spcBef>
                <a:spcPct val="20000"/>
              </a:spcBef>
              <a:buClr>
                <a:srgbClr val="004B8D"/>
              </a:buClr>
              <a:buFont typeface="Arial"/>
              <a:buChar char="–"/>
              <a:defRPr sz="292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71638" indent="-334328" algn="l" defTabSz="668655" rtl="0" eaLnBrk="1" latinLnBrk="0" hangingPunct="1">
              <a:spcBef>
                <a:spcPct val="20000"/>
              </a:spcBef>
              <a:buClr>
                <a:srgbClr val="004B8D"/>
              </a:buClr>
              <a:buFont typeface="Arial"/>
              <a:buChar char="•"/>
              <a:defRPr sz="292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340293" indent="-334328" algn="l" defTabSz="668655" rtl="0" eaLnBrk="1" latinLnBrk="0" hangingPunct="1">
              <a:spcBef>
                <a:spcPct val="20000"/>
              </a:spcBef>
              <a:buClr>
                <a:srgbClr val="004B8D"/>
              </a:buClr>
              <a:buFont typeface="Arial"/>
              <a:buChar char="–"/>
              <a:defRPr sz="292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008948" indent="-334328" algn="l" defTabSz="668655" rtl="0" eaLnBrk="1" latinLnBrk="0" hangingPunct="1">
              <a:spcBef>
                <a:spcPct val="20000"/>
              </a:spcBef>
              <a:buClr>
                <a:srgbClr val="004B8D"/>
              </a:buClr>
              <a:buFont typeface="Arial"/>
              <a:buChar char="»"/>
              <a:defRPr sz="292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77603" indent="-334328" algn="l" defTabSz="668655" rtl="0" eaLnBrk="1" latinLnBrk="0" hangingPunct="1">
              <a:spcBef>
                <a:spcPct val="20000"/>
              </a:spcBef>
              <a:buFont typeface="Arial"/>
              <a:buChar char="•"/>
              <a:defRPr sz="2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46258" indent="-334328" algn="l" defTabSz="668655" rtl="0" eaLnBrk="1" latinLnBrk="0" hangingPunct="1">
              <a:spcBef>
                <a:spcPct val="20000"/>
              </a:spcBef>
              <a:buFont typeface="Arial"/>
              <a:buChar char="•"/>
              <a:defRPr sz="2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14913" indent="-334328" algn="l" defTabSz="668655" rtl="0" eaLnBrk="1" latinLnBrk="0" hangingPunct="1">
              <a:spcBef>
                <a:spcPct val="20000"/>
              </a:spcBef>
              <a:buFont typeface="Arial"/>
              <a:buChar char="•"/>
              <a:defRPr sz="2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83568" indent="-334328" algn="l" defTabSz="668655" rtl="0" eaLnBrk="1" latinLnBrk="0" hangingPunct="1">
              <a:spcBef>
                <a:spcPct val="20000"/>
              </a:spcBef>
              <a:buFont typeface="Arial"/>
              <a:buChar char="•"/>
              <a:defRPr sz="2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73"/>
              <a:t>RR-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7FA14C-CDD7-D16F-F185-C171FC57BFA4}"/>
              </a:ext>
            </a:extLst>
          </p:cNvPr>
          <p:cNvSpPr/>
          <p:nvPr userDrawn="1"/>
        </p:nvSpPr>
        <p:spPr>
          <a:xfrm>
            <a:off x="11834309" y="1535633"/>
            <a:ext cx="351310" cy="1630013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1227"/>
          </a:p>
        </p:txBody>
      </p:sp>
      <p:pic>
        <p:nvPicPr>
          <p:cNvPr id="16" name="Picture 1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7286903-B2D4-C6A8-54F2-685BC0CADA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293" y="266570"/>
            <a:ext cx="1699016" cy="428745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3157907-1819-6A06-E38C-B6562D31BFAB}"/>
              </a:ext>
            </a:extLst>
          </p:cNvPr>
          <p:cNvSpPr/>
          <p:nvPr userDrawn="1"/>
        </p:nvSpPr>
        <p:spPr>
          <a:xfrm>
            <a:off x="6862327" y="5039592"/>
            <a:ext cx="4961044" cy="1818409"/>
          </a:xfrm>
          <a:prstGeom prst="roundRect">
            <a:avLst>
              <a:gd name="adj" fmla="val 0"/>
            </a:avLst>
          </a:prstGeom>
          <a:solidFill>
            <a:srgbClr val="126E7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7036" tIns="124691" rIns="187036" rtlCol="0" anchor="t"/>
          <a:lstStyle/>
          <a:p>
            <a:endParaRPr lang="en-CA" sz="1636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49DE85A-59BA-4399-1C40-77841CD374E1}"/>
              </a:ext>
            </a:extLst>
          </p:cNvPr>
          <p:cNvSpPr/>
          <p:nvPr userDrawn="1"/>
        </p:nvSpPr>
        <p:spPr>
          <a:xfrm>
            <a:off x="7360065" y="5153030"/>
            <a:ext cx="2156797" cy="63351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4691" tIns="124691" rIns="187036" rtlCol="0" anchor="t"/>
          <a:lstStyle/>
          <a:p>
            <a:r>
              <a:rPr lang="en-US" sz="1636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PUBLIC HEARING</a:t>
            </a:r>
            <a:endParaRPr lang="en-CA" sz="1636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51C665-CDE3-296B-9C91-3B1EF2B86F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51" b="96033" l="6404" r="97018">
                        <a14:foregroundMark x1="43333" y1="2450" x2="22719" y2="22404"/>
                        <a14:foregroundMark x1="22719" y1="22404" x2="19649" y2="36289"/>
                        <a14:foregroundMark x1="19649" y1="36289" x2="21140" y2="55076"/>
                        <a14:foregroundMark x1="19452" y1="59277" x2="17719" y2="63594"/>
                        <a14:foregroundMark x1="21140" y1="55076" x2="20667" y2="56254"/>
                        <a14:foregroundMark x1="17719" y1="63594" x2="12368" y2="69662"/>
                        <a14:foregroundMark x1="12368" y1="69662" x2="17632" y2="76429"/>
                        <a14:foregroundMark x1="17632" y1="76429" x2="60088" y2="93116"/>
                        <a14:foregroundMark x1="60088" y1="93116" x2="68246" y2="85064"/>
                        <a14:foregroundMark x1="68246" y1="85064" x2="92544" y2="42590"/>
                        <a14:foregroundMark x1="92544" y1="42590" x2="85439" y2="37573"/>
                        <a14:foregroundMark x1="85439" y1="37573" x2="85439" y2="13886"/>
                        <a14:foregroundMark x1="85439" y1="13886" x2="43333" y2="3267"/>
                        <a14:foregroundMark x1="41491" y1="7935" x2="35526" y2="16103"/>
                        <a14:foregroundMark x1="35526" y1="16103" x2="49123" y2="29755"/>
                        <a14:foregroundMark x1="49123" y1="29755" x2="60614" y2="50058"/>
                        <a14:foregroundMark x1="60614" y1="50058" x2="74649" y2="36406"/>
                        <a14:foregroundMark x1="74649" y1="36406" x2="57895" y2="13069"/>
                        <a14:foregroundMark x1="57895" y1="13069" x2="42018" y2="9685"/>
                        <a14:foregroundMark x1="34035" y1="18553" x2="23509" y2="41540"/>
                        <a14:foregroundMark x1="23509" y1="41540" x2="22895" y2="52742"/>
                        <a14:foregroundMark x1="22895" y1="52742" x2="48246" y2="36523"/>
                        <a14:foregroundMark x1="48246" y1="36523" x2="50000" y2="27888"/>
                        <a14:foregroundMark x1="41491" y1="11085" x2="26404" y2="25554"/>
                        <a14:foregroundMark x1="26404" y1="25554" x2="22456" y2="36989"/>
                        <a14:foregroundMark x1="22456" y1="36989" x2="21316" y2="47958"/>
                        <a14:foregroundMark x1="21316" y1="47958" x2="22807" y2="56476"/>
                        <a14:foregroundMark x1="22807" y1="56476" x2="42105" y2="58110"/>
                        <a14:foregroundMark x1="42105" y1="58110" x2="57719" y2="52275"/>
                        <a14:foregroundMark x1="57719" y1="52275" x2="64649" y2="59860"/>
                        <a14:foregroundMark x1="64649" y1="59860" x2="68158" y2="71879"/>
                        <a14:foregroundMark x1="68158" y1="71879" x2="74912" y2="67795"/>
                        <a14:foregroundMark x1="74912" y1="67795" x2="93158" y2="45741"/>
                        <a14:foregroundMark x1="93158" y1="45741" x2="85877" y2="37340"/>
                        <a14:foregroundMark x1="85877" y1="37340" x2="83860" y2="24154"/>
                        <a14:foregroundMark x1="83860" y1="24154" x2="81316" y2="17503"/>
                        <a14:foregroundMark x1="81316" y1="17503" x2="44474" y2="6768"/>
                        <a14:foregroundMark x1="44474" y1="6768" x2="40175" y2="11552"/>
                        <a14:foregroundMark x1="48860" y1="14819" x2="68246" y2="36873"/>
                        <a14:foregroundMark x1="68246" y1="36873" x2="69298" y2="38973"/>
                        <a14:foregroundMark x1="70439" y1="22754" x2="56491" y2="36056"/>
                        <a14:foregroundMark x1="62456" y1="19720" x2="55789" y2="20887"/>
                        <a14:foregroundMark x1="55789" y1="20887" x2="42807" y2="31505"/>
                        <a14:foregroundMark x1="42807" y1="31505" x2="34386" y2="33956"/>
                        <a14:foregroundMark x1="34386" y1="33956" x2="33158" y2="36989"/>
                        <a14:foregroundMark x1="38333" y1="23921" x2="67368" y2="56709"/>
                        <a14:foregroundMark x1="67368" y1="56709" x2="70439" y2="68028"/>
                        <a14:foregroundMark x1="70439" y1="68028" x2="69123" y2="74562"/>
                        <a14:foregroundMark x1="91053" y1="50408" x2="78684" y2="66628"/>
                        <a14:foregroundMark x1="78684" y1="66628" x2="70965" y2="69312"/>
                        <a14:foregroundMark x1="70965" y1="69312" x2="70088" y2="58343"/>
                        <a14:foregroundMark x1="70088" y1="58343" x2="70088" y2="58343"/>
                        <a14:foregroundMark x1="59123" y1="47141" x2="48772" y2="42940"/>
                        <a14:foregroundMark x1="48772" y1="42940" x2="40175" y2="28821"/>
                        <a14:foregroundMark x1="40175" y1="28821" x2="55965" y2="41774"/>
                        <a14:foregroundMark x1="55965" y1="41774" x2="50614" y2="46441"/>
                        <a14:foregroundMark x1="50614" y1="46441" x2="49474" y2="46441"/>
                        <a14:foregroundMark x1="54123" y1="41540" x2="25965" y2="26954"/>
                        <a14:foregroundMark x1="25965" y1="26954" x2="24386" y2="25204"/>
                        <a14:foregroundMark x1="12105" y1="69195" x2="6491" y2="74096"/>
                        <a14:foregroundMark x1="6491" y1="74096" x2="13158" y2="78180"/>
                        <a14:foregroundMark x1="13158" y1="78180" x2="14035" y2="69662"/>
                        <a14:foregroundMark x1="14035" y1="69662" x2="13596" y2="69662"/>
                        <a14:foregroundMark x1="12368" y1="71645" x2="16404" y2="75846"/>
                        <a14:foregroundMark x1="68070" y1="90198" x2="62368" y2="96149"/>
                        <a14:foregroundMark x1="62368" y1="96149" x2="55789" y2="92882"/>
                        <a14:foregroundMark x1="55789" y1="92882" x2="55614" y2="92649"/>
                        <a14:foregroundMark x1="65263" y1="89382" x2="61140" y2="91599"/>
                        <a14:foregroundMark x1="64123" y1="96033" x2="61930" y2="91599"/>
                        <a14:foregroundMark x1="77719" y1="74096" x2="83772" y2="65344"/>
                        <a14:foregroundMark x1="83772" y1="65344" x2="85088" y2="61260"/>
                        <a14:foregroundMark x1="84386" y1="63244" x2="77719" y2="71295"/>
                        <a14:foregroundMark x1="77719" y1="71295" x2="69737" y2="65111"/>
                        <a14:foregroundMark x1="69737" y1="65111" x2="72105" y2="58343"/>
                        <a14:foregroundMark x1="71140" y1="64994" x2="64298" y2="25554"/>
                        <a14:foregroundMark x1="64298" y1="25554" x2="59298" y2="15753"/>
                        <a14:foregroundMark x1="59298" y1="15753" x2="55789" y2="13536"/>
                        <a14:foregroundMark x1="59825" y1="11085" x2="74825" y2="12252"/>
                        <a14:foregroundMark x1="74825" y1="12252" x2="83860" y2="17853"/>
                        <a14:foregroundMark x1="83860" y1="17853" x2="83070" y2="29288"/>
                        <a14:foregroundMark x1="83070" y1="29288" x2="86930" y2="37106"/>
                        <a14:foregroundMark x1="86930" y1="37106" x2="88421" y2="47025"/>
                        <a14:foregroundMark x1="88421" y1="47025" x2="88860" y2="47725"/>
                        <a14:foregroundMark x1="91053" y1="44457" x2="88070" y2="48425"/>
                        <a14:foregroundMark x1="97018" y1="41540" x2="96228" y2="43524"/>
                        <a14:foregroundMark x1="63158" y1="36523" x2="66140" y2="29988"/>
                        <a14:foregroundMark x1="66140" y1="29988" x2="66140" y2="29638"/>
                        <a14:foregroundMark x1="49298" y1="10385" x2="43509" y2="4901"/>
                        <a14:foregroundMark x1="43509" y1="4901" x2="43158" y2="4201"/>
                        <a14:foregroundMark x1="25175" y1="25671" x2="20702" y2="23454"/>
                        <a14:foregroundMark x1="42632" y1="4667" x2="43684" y2="6184"/>
                        <a14:foregroundMark x1="68772" y1="28938" x2="62456" y2="35589"/>
                        <a14:foregroundMark x1="62456" y1="35589" x2="62456" y2="35589"/>
                        <a14:foregroundMark x1="65439" y1="30105" x2="62807" y2="38040"/>
                        <a14:foregroundMark x1="62807" y1="38040" x2="62632" y2="39323"/>
                        <a14:foregroundMark x1="70263" y1="58576" x2="71316" y2="68261"/>
                        <a14:foregroundMark x1="71316" y1="68261" x2="73421" y2="72579"/>
                        <a14:foregroundMark x1="67281" y1="54842" x2="75088" y2="72345"/>
                        <a14:foregroundMark x1="84386" y1="61727" x2="83421" y2="64177"/>
                        <a14:foregroundMark x1="83246" y1="29172" x2="84035" y2="29872"/>
                        <a14:foregroundMark x1="12368" y1="72812" x2="11404" y2="71179"/>
                        <a14:foregroundMark x1="66579" y1="89148" x2="61667" y2="92882"/>
                        <a14:foregroundMark x1="61667" y1="92882" x2="60614" y2="91365"/>
                        <a14:foregroundMark x1="15702" y1="74329" x2="10877" y2="73862"/>
                        <a14:foregroundMark x1="84211" y1="25671" x2="82895" y2="32322"/>
                        <a14:backgroundMark x1="71093" y1="72450" x2="71549" y2="72381"/>
                        <a14:backgroundMark x1="19912" y1="57993" x2="19912" y2="57993"/>
                        <a14:backgroundMark x1="19737" y1="56009" x2="19386" y2="58343"/>
                        <a14:backgroundMark x1="19561" y1="57760" x2="19561" y2="592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0000">
            <a:off x="263177" y="1155176"/>
            <a:ext cx="6049380" cy="4547648"/>
          </a:xfrm>
          <a:prstGeom prst="rect">
            <a:avLst/>
          </a:prstGeom>
          <a:effectLst>
            <a:outerShdw blurRad="1155700" dist="254000" dir="5400000" algn="tl" rotWithShape="0">
              <a:schemeClr val="bg1">
                <a:alpha val="25000"/>
              </a:scheme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9639DF-83F6-D977-B4C3-E3120F24B73A}"/>
              </a:ext>
            </a:extLst>
          </p:cNvPr>
          <p:cNvSpPr txBox="1"/>
          <p:nvPr userDrawn="1"/>
        </p:nvSpPr>
        <p:spPr>
          <a:xfrm>
            <a:off x="0" y="5695208"/>
            <a:ext cx="6862326" cy="86607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>
                <a:solidFill>
                  <a:srgbClr val="45BAC3"/>
                </a:solidFill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</a:rPr>
              <a:t>Building Example</a:t>
            </a:r>
            <a:endParaRPr lang="en-CA" sz="1600">
              <a:solidFill>
                <a:srgbClr val="45BAC3"/>
              </a:solidFill>
              <a:latin typeface="Noto Sans Medium" panose="020B0502040504020204" pitchFamily="34" charset="0"/>
              <a:ea typeface="Noto Sans Medium" panose="020B0502040504020204" pitchFamily="34" charset="0"/>
              <a:cs typeface="Noto Sans Medium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8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178C2B-4AC7-307F-DFE3-603549EA21C4}"/>
              </a:ext>
            </a:extLst>
          </p:cNvPr>
          <p:cNvSpPr/>
          <p:nvPr userDrawn="1"/>
        </p:nvSpPr>
        <p:spPr>
          <a:xfrm>
            <a:off x="1" y="2537"/>
            <a:ext cx="12192000" cy="648005"/>
          </a:xfrm>
          <a:prstGeom prst="rect">
            <a:avLst/>
          </a:prstGeom>
          <a:gradFill flip="none" rotWithShape="1">
            <a:gsLst>
              <a:gs pos="0">
                <a:srgbClr val="1893A0"/>
              </a:gs>
              <a:gs pos="100000">
                <a:srgbClr val="126E78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27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D51561-FD86-CF8C-1034-F83BF5E91736}"/>
              </a:ext>
            </a:extLst>
          </p:cNvPr>
          <p:cNvSpPr txBox="1"/>
          <p:nvPr userDrawn="1"/>
        </p:nvSpPr>
        <p:spPr>
          <a:xfrm>
            <a:off x="0" y="648005"/>
            <a:ext cx="12192000" cy="3989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49382" tIns="124691" rtlCol="0">
            <a:noAutofit/>
          </a:bodyPr>
          <a:lstStyle/>
          <a:p>
            <a:r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</a:rPr>
              <a:t>Public Hearing  |</a:t>
            </a:r>
            <a:endParaRPr lang="en-CA" sz="1000">
              <a:solidFill>
                <a:schemeClr val="tx1">
                  <a:lumMod val="85000"/>
                  <a:lumOff val="15000"/>
                </a:schemeClr>
              </a:solidFill>
              <a:latin typeface="Noto Sans Medium" panose="020B0502040504020204" pitchFamily="34" charset="0"/>
              <a:ea typeface="Noto Sans Medium" panose="020B0502040504020204" pitchFamily="34" charset="0"/>
              <a:cs typeface="Noto Sans Medium" panose="020B0502040504020204" pitchFamily="34" charset="0"/>
            </a:endParaRPr>
          </a:p>
        </p:txBody>
      </p:sp>
      <p:pic>
        <p:nvPicPr>
          <p:cNvPr id="10" name="Picture 9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2E34CF6-762D-D199-A686-3143F1D99AB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187" y="139334"/>
            <a:ext cx="1217043" cy="3062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4E07E8-ADE7-7FA8-34CD-B06833FE7757}"/>
              </a:ext>
            </a:extLst>
          </p:cNvPr>
          <p:cNvSpPr txBox="1"/>
          <p:nvPr userDrawn="1"/>
        </p:nvSpPr>
        <p:spPr>
          <a:xfrm>
            <a:off x="1253495" y="727843"/>
            <a:ext cx="56553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</a:rPr>
              <a:t>Vancouver ODP Amendment and CD-1 Rezoning: 1745 West 8th Avenue</a:t>
            </a:r>
            <a:endParaRPr lang="en-CA" sz="1000" kern="1200" dirty="0">
              <a:solidFill>
                <a:schemeClr val="tx1">
                  <a:lumMod val="85000"/>
                  <a:lumOff val="15000"/>
                </a:schemeClr>
              </a:solidFill>
              <a:latin typeface="Noto Sans Medium" panose="020B0502040504020204" pitchFamily="34" charset="0"/>
              <a:ea typeface="Noto Sans Medium" panose="020B0502040504020204" pitchFamily="34" charset="0"/>
              <a:cs typeface="Noto Sans Medium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57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1" r:id="rId5"/>
    <p:sldLayoutId id="2147483702" r:id="rId6"/>
    <p:sldLayoutId id="2147483711" r:id="rId7"/>
    <p:sldLayoutId id="2147483712" r:id="rId8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Clr>
          <a:srgbClr val="004B8D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4B8D"/>
        </a:buClr>
        <a:buFont typeface="Arial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4B8D"/>
        </a:buClr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4B8D"/>
        </a:buClr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4B8D"/>
        </a:buClr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F54223-FF5D-91A7-4C35-545EF9E6FAD2}"/>
              </a:ext>
            </a:extLst>
          </p:cNvPr>
          <p:cNvSpPr/>
          <p:nvPr userDrawn="1"/>
        </p:nvSpPr>
        <p:spPr>
          <a:xfrm>
            <a:off x="0" y="0"/>
            <a:ext cx="6862327" cy="6858000"/>
          </a:xfrm>
          <a:prstGeom prst="rect">
            <a:avLst/>
          </a:prstGeom>
          <a:gradFill flip="none" rotWithShape="1">
            <a:gsLst>
              <a:gs pos="0">
                <a:srgbClr val="0F5961"/>
              </a:gs>
              <a:gs pos="100000">
                <a:srgbClr val="126E78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27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E05693-ADDE-BAEC-4DCC-1D7ACA50AC7F}"/>
              </a:ext>
            </a:extLst>
          </p:cNvPr>
          <p:cNvSpPr/>
          <p:nvPr userDrawn="1"/>
        </p:nvSpPr>
        <p:spPr>
          <a:xfrm>
            <a:off x="6862330" y="0"/>
            <a:ext cx="5329670" cy="6858000"/>
          </a:xfrm>
          <a:prstGeom prst="rect">
            <a:avLst/>
          </a:prstGeom>
          <a:gradFill flip="none" rotWithShape="1">
            <a:gsLst>
              <a:gs pos="0">
                <a:srgbClr val="1893A0"/>
              </a:gs>
              <a:gs pos="100000">
                <a:srgbClr val="126E78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2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7FA14C-CDD7-D16F-F185-C171FC57BFA4}"/>
              </a:ext>
            </a:extLst>
          </p:cNvPr>
          <p:cNvSpPr/>
          <p:nvPr userDrawn="1"/>
        </p:nvSpPr>
        <p:spPr>
          <a:xfrm>
            <a:off x="11834309" y="1535633"/>
            <a:ext cx="351310" cy="1630013"/>
          </a:xfrm>
          <a:prstGeom prst="rect">
            <a:avLst/>
          </a:prstGeom>
          <a:solidFill>
            <a:srgbClr val="45BA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1227"/>
          </a:p>
        </p:txBody>
      </p:sp>
      <p:pic>
        <p:nvPicPr>
          <p:cNvPr id="16" name="Picture 1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7286903-B2D4-C6A8-54F2-685BC0CADAC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293" y="266570"/>
            <a:ext cx="1699016" cy="428745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3157907-1819-6A06-E38C-B6562D31BFAB}"/>
              </a:ext>
            </a:extLst>
          </p:cNvPr>
          <p:cNvSpPr/>
          <p:nvPr userDrawn="1"/>
        </p:nvSpPr>
        <p:spPr>
          <a:xfrm>
            <a:off x="6862327" y="5039592"/>
            <a:ext cx="4961044" cy="1818409"/>
          </a:xfrm>
          <a:prstGeom prst="roundRect">
            <a:avLst>
              <a:gd name="adj" fmla="val 0"/>
            </a:avLst>
          </a:prstGeom>
          <a:solidFill>
            <a:srgbClr val="126E7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7036" tIns="124691" rIns="187036" rtlCol="0" anchor="t"/>
          <a:lstStyle/>
          <a:p>
            <a:endParaRPr lang="en-CA" sz="1636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49DE85A-59BA-4399-1C40-77841CD374E1}"/>
              </a:ext>
            </a:extLst>
          </p:cNvPr>
          <p:cNvSpPr/>
          <p:nvPr userDrawn="1"/>
        </p:nvSpPr>
        <p:spPr>
          <a:xfrm>
            <a:off x="7360065" y="5153030"/>
            <a:ext cx="2156797" cy="63351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4691" tIns="124691" rIns="187036" rtlCol="0" anchor="t"/>
          <a:lstStyle/>
          <a:p>
            <a:r>
              <a:rPr lang="en-US" sz="16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PUBLIC HEARING</a:t>
            </a:r>
            <a:endParaRPr lang="en-CA" sz="160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7AB470A-66CE-5F24-C512-0EB65C9C5B61}"/>
              </a:ext>
            </a:extLst>
          </p:cNvPr>
          <p:cNvSpPr txBox="1">
            <a:spLocks/>
          </p:cNvSpPr>
          <p:nvPr userDrawn="1"/>
        </p:nvSpPr>
        <p:spPr>
          <a:xfrm>
            <a:off x="7360065" y="1778066"/>
            <a:ext cx="3868786" cy="538283"/>
          </a:xfrm>
          <a:prstGeom prst="rect">
            <a:avLst/>
          </a:prstGeom>
        </p:spPr>
        <p:txBody>
          <a:bodyPr vert="horz" lIns="62345" tIns="31173" rIns="62345" bIns="31173" rtlCol="0">
            <a:noAutofit/>
          </a:bodyPr>
          <a:lstStyle>
            <a:lvl1pPr marL="0" indent="0" algn="l" defTabSz="668655" rtl="0" eaLnBrk="1" latinLnBrk="0" hangingPunct="1">
              <a:spcBef>
                <a:spcPct val="20000"/>
              </a:spcBef>
              <a:buClr>
                <a:srgbClr val="004B8D"/>
              </a:buClr>
              <a:buFontTx/>
              <a:buNone/>
              <a:defRPr sz="3600" b="1" kern="1200" baseline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1086564" indent="-417909" algn="l" defTabSz="668655" rtl="0" eaLnBrk="1" latinLnBrk="0" hangingPunct="1">
              <a:spcBef>
                <a:spcPct val="20000"/>
              </a:spcBef>
              <a:buClr>
                <a:srgbClr val="004B8D"/>
              </a:buClr>
              <a:buFont typeface="Arial"/>
              <a:buChar char="–"/>
              <a:defRPr sz="292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71638" indent="-334328" algn="l" defTabSz="668655" rtl="0" eaLnBrk="1" latinLnBrk="0" hangingPunct="1">
              <a:spcBef>
                <a:spcPct val="20000"/>
              </a:spcBef>
              <a:buClr>
                <a:srgbClr val="004B8D"/>
              </a:buClr>
              <a:buFont typeface="Arial"/>
              <a:buChar char="•"/>
              <a:defRPr sz="292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340293" indent="-334328" algn="l" defTabSz="668655" rtl="0" eaLnBrk="1" latinLnBrk="0" hangingPunct="1">
              <a:spcBef>
                <a:spcPct val="20000"/>
              </a:spcBef>
              <a:buClr>
                <a:srgbClr val="004B8D"/>
              </a:buClr>
              <a:buFont typeface="Arial"/>
              <a:buChar char="–"/>
              <a:defRPr sz="292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008948" indent="-334328" algn="l" defTabSz="668655" rtl="0" eaLnBrk="1" latinLnBrk="0" hangingPunct="1">
              <a:spcBef>
                <a:spcPct val="20000"/>
              </a:spcBef>
              <a:buClr>
                <a:srgbClr val="004B8D"/>
              </a:buClr>
              <a:buFont typeface="Arial"/>
              <a:buChar char="»"/>
              <a:defRPr sz="292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77603" indent="-334328" algn="l" defTabSz="668655" rtl="0" eaLnBrk="1" latinLnBrk="0" hangingPunct="1">
              <a:spcBef>
                <a:spcPct val="20000"/>
              </a:spcBef>
              <a:buFont typeface="Arial"/>
              <a:buChar char="•"/>
              <a:defRPr sz="2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46258" indent="-334328" algn="l" defTabSz="668655" rtl="0" eaLnBrk="1" latinLnBrk="0" hangingPunct="1">
              <a:spcBef>
                <a:spcPct val="20000"/>
              </a:spcBef>
              <a:buFont typeface="Arial"/>
              <a:buChar char="•"/>
              <a:defRPr sz="2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14913" indent="-334328" algn="l" defTabSz="668655" rtl="0" eaLnBrk="1" latinLnBrk="0" hangingPunct="1">
              <a:spcBef>
                <a:spcPct val="20000"/>
              </a:spcBef>
              <a:buFont typeface="Arial"/>
              <a:buChar char="•"/>
              <a:defRPr sz="2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83568" indent="-334328" algn="l" defTabSz="668655" rtl="0" eaLnBrk="1" latinLnBrk="0" hangingPunct="1">
              <a:spcBef>
                <a:spcPct val="20000"/>
              </a:spcBef>
              <a:buFont typeface="Arial"/>
              <a:buChar char="•"/>
              <a:defRPr sz="2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Vancouver ODP Amendment and CD-1 Rezoning</a:t>
            </a:r>
          </a:p>
        </p:txBody>
      </p:sp>
    </p:spTree>
    <p:extLst>
      <p:ext uri="{BB962C8B-B14F-4D97-AF65-F5344CB8AC3E}">
        <p14:creationId xmlns:p14="http://schemas.microsoft.com/office/powerpoint/2010/main" val="44821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1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14/relationships/chartEx" Target="../charts/chartEx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50.png"/><Relationship Id="rId4" Type="http://schemas.microsoft.com/office/2014/relationships/chartEx" Target="../charts/chartEx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5EFE6-E6E4-4A02-10D1-D4D356445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198C13-04D4-91B9-E753-42DF5BBCE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1745 West 8th Avenue</a:t>
            </a:r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35C702-5820-A036-13E5-171597D41F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June 2, 2026</a:t>
            </a:r>
            <a:endParaRPr lang="en-CA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F5E2636-CFD8-1E78-551D-F0513E0EF00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5" r="21855"/>
          <a:stretch>
            <a:fillRect/>
          </a:stretch>
        </p:blipFill>
        <p:spPr>
          <a:xfrm>
            <a:off x="0" y="10160"/>
            <a:ext cx="6862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37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F1B8A-FB3F-04B4-6330-B4CBFBCC5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4AD3CD-A489-92A1-5A58-283D4AE723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1745 West 8th Avenue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92CC6-2958-4BE4-3751-BFE2EDFBF9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June 2, 2026</a:t>
            </a:r>
            <a:endParaRPr lang="en-CA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1DA4D76-CBEF-5CAA-3557-F1200AB9757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5" r="2185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F58132-9139-B9BF-40DD-0CDD43298675}"/>
              </a:ext>
            </a:extLst>
          </p:cNvPr>
          <p:cNvSpPr txBox="1"/>
          <p:nvPr/>
        </p:nvSpPr>
        <p:spPr>
          <a:xfrm>
            <a:off x="7360066" y="4024252"/>
            <a:ext cx="4544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789" indent="-233789">
              <a:spcAft>
                <a:spcPts val="409"/>
              </a:spcAft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  <a:tabLst>
                <a:tab pos="138000" algn="l"/>
              </a:tabLst>
            </a:pPr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</a:rPr>
              <a:t>Staff support, subject to Appendix C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0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5077F-2C81-6D8E-8693-E22E0F8C0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C402DA-EF95-5981-019A-196B4C45E5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5" b="5535"/>
          <a:stretch/>
        </p:blipFill>
        <p:spPr>
          <a:xfrm>
            <a:off x="-1795" y="657225"/>
            <a:ext cx="12192000" cy="6200776"/>
          </a:xfrm>
          <a:prstGeom prst="rect">
            <a:avLst/>
          </a:prstGeom>
        </p:spPr>
      </p:pic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B455F195-21C4-4D26-315B-BA4A8612558C}"/>
                  </a:ext>
                </a:extLst>
              </p:cNvPr>
              <p:cNvGraphicFramePr/>
              <p:nvPr/>
            </p:nvGraphicFramePr>
            <p:xfrm>
              <a:off x="5720496" y="3173557"/>
              <a:ext cx="747419" cy="51088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B455F195-21C4-4D26-315B-BA4A8612558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20496" y="3173557"/>
                <a:ext cx="747419" cy="510886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28">
            <a:extLst>
              <a:ext uri="{FF2B5EF4-FFF2-40B4-BE49-F238E27FC236}">
                <a16:creationId xmlns:a16="http://schemas.microsoft.com/office/drawing/2014/main" id="{C2C83162-A4F3-4B40-E216-62AE8F703082}"/>
              </a:ext>
            </a:extLst>
          </p:cNvPr>
          <p:cNvSpPr txBox="1">
            <a:spLocks noChangeArrowheads="1"/>
          </p:cNvSpPr>
          <p:nvPr/>
        </p:nvSpPr>
        <p:spPr bwMode="auto">
          <a:xfrm rot="16260000">
            <a:off x="4478658" y="3677260"/>
            <a:ext cx="3328367" cy="39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ClrTx/>
              <a:buFontTx/>
              <a:buNone/>
              <a:defRPr sz="200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–"/>
              <a:defRPr sz="2000">
                <a:solidFill>
                  <a:srgbClr val="40404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•"/>
              <a:defRPr sz="2000">
                <a:solidFill>
                  <a:srgbClr val="40404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–"/>
              <a:defRPr sz="2000">
                <a:solidFill>
                  <a:srgbClr val="40404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994" dirty="0">
                <a:ln w="12700">
                  <a:solidFill>
                    <a:srgbClr val="000000">
                      <a:lumMod val="85000"/>
                      <a:lumOff val="15000"/>
                    </a:srgbClr>
                  </a:solidFill>
                </a:ln>
                <a:solidFill>
                  <a:prstClr val="white"/>
                </a:solidFill>
              </a:rPr>
              <a:t>PINE ST</a:t>
            </a:r>
            <a:endParaRPr kumimoji="0" lang="en-US" altLang="en-US" sz="1994" b="0" i="0" u="none" strike="noStrike" kern="1200" cap="none" spc="0" normalizeH="0" baseline="0" noProof="0" dirty="0">
              <a:ln w="12700">
                <a:solidFill>
                  <a:srgbClr val="000000">
                    <a:lumMod val="85000"/>
                    <a:lumOff val="1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35FC1F-2839-CB94-1600-C0C5CC2E03FF}"/>
              </a:ext>
            </a:extLst>
          </p:cNvPr>
          <p:cNvGrpSpPr/>
          <p:nvPr/>
        </p:nvGrpSpPr>
        <p:grpSpPr>
          <a:xfrm>
            <a:off x="11415781" y="6077535"/>
            <a:ext cx="474179" cy="607921"/>
            <a:chOff x="16717745" y="8913718"/>
            <a:chExt cx="695462" cy="89161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000A60C-5EC4-E286-8ED2-BEFA90FA6090}"/>
                </a:ext>
              </a:extLst>
            </p:cNvPr>
            <p:cNvSpPr/>
            <p:nvPr/>
          </p:nvSpPr>
          <p:spPr>
            <a:xfrm>
              <a:off x="16794248" y="9104483"/>
              <a:ext cx="542457" cy="542457"/>
            </a:xfrm>
            <a:prstGeom prst="ellipse">
              <a:avLst/>
            </a:prstGeom>
            <a:solidFill>
              <a:srgbClr val="1C777C"/>
            </a:solidFill>
          </p:spPr>
          <p:txBody>
            <a:bodyPr wrap="square" rtlCol="0" anchor="ctr">
              <a:noAutofit/>
            </a:bodyPr>
            <a:lstStyle/>
            <a:p>
              <a:pPr marL="19698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636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8A11D8E-18FA-8CE3-1D64-14A509DA1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17745" y="8913718"/>
              <a:ext cx="695462" cy="891618"/>
            </a:xfrm>
            <a:prstGeom prst="rect">
              <a:avLst/>
            </a:prstGeom>
            <a:effectLst/>
          </p:spPr>
        </p:pic>
      </p:grpSp>
      <p:sp>
        <p:nvSpPr>
          <p:cNvPr id="9" name="TextBox 28">
            <a:extLst>
              <a:ext uri="{FF2B5EF4-FFF2-40B4-BE49-F238E27FC236}">
                <a16:creationId xmlns:a16="http://schemas.microsoft.com/office/drawing/2014/main" id="{699C3083-5EF8-8D93-A462-4F8A89328AAC}"/>
              </a:ext>
            </a:extLst>
          </p:cNvPr>
          <p:cNvSpPr txBox="1">
            <a:spLocks noChangeArrowheads="1"/>
          </p:cNvSpPr>
          <p:nvPr/>
        </p:nvSpPr>
        <p:spPr bwMode="auto">
          <a:xfrm rot="16260000">
            <a:off x="897551" y="3729034"/>
            <a:ext cx="3328367" cy="39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ClrTx/>
              <a:buFontTx/>
              <a:buNone/>
              <a:defRPr sz="200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–"/>
              <a:defRPr sz="2000">
                <a:solidFill>
                  <a:srgbClr val="40404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•"/>
              <a:defRPr sz="2000">
                <a:solidFill>
                  <a:srgbClr val="40404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–"/>
              <a:defRPr sz="2000">
                <a:solidFill>
                  <a:srgbClr val="40404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994" dirty="0">
                <a:ln w="12700">
                  <a:solidFill>
                    <a:srgbClr val="000000">
                      <a:lumMod val="85000"/>
                      <a:lumOff val="15000"/>
                    </a:srgbClr>
                  </a:solidFill>
                </a:ln>
                <a:solidFill>
                  <a:prstClr val="white"/>
                </a:solidFill>
              </a:rPr>
              <a:t>BURRARD ST</a:t>
            </a:r>
            <a:endParaRPr kumimoji="0" lang="en-US" altLang="en-US" sz="1994" b="0" i="0" u="none" strike="noStrike" kern="1200" cap="none" spc="0" normalizeH="0" baseline="0" noProof="0" dirty="0">
              <a:ln w="12700">
                <a:solidFill>
                  <a:srgbClr val="000000">
                    <a:lumMod val="85000"/>
                    <a:lumOff val="1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TextBox 28">
            <a:extLst>
              <a:ext uri="{FF2B5EF4-FFF2-40B4-BE49-F238E27FC236}">
                <a16:creationId xmlns:a16="http://schemas.microsoft.com/office/drawing/2014/main" id="{E0C5DBBA-0131-7D2C-9E8E-944DFD5412DD}"/>
              </a:ext>
            </a:extLst>
          </p:cNvPr>
          <p:cNvSpPr txBox="1">
            <a:spLocks noChangeArrowheads="1"/>
          </p:cNvSpPr>
          <p:nvPr/>
        </p:nvSpPr>
        <p:spPr bwMode="auto">
          <a:xfrm rot="60000">
            <a:off x="6442851" y="6507662"/>
            <a:ext cx="3328367" cy="39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ClrTx/>
              <a:buFontTx/>
              <a:buNone/>
              <a:defRPr sz="200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–"/>
              <a:defRPr sz="2000">
                <a:solidFill>
                  <a:srgbClr val="40404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•"/>
              <a:defRPr sz="2000">
                <a:solidFill>
                  <a:srgbClr val="40404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–"/>
              <a:defRPr sz="2000">
                <a:solidFill>
                  <a:srgbClr val="40404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994" dirty="0">
                <a:ln w="12700">
                  <a:solidFill>
                    <a:srgbClr val="000000">
                      <a:lumMod val="85000"/>
                      <a:lumOff val="15000"/>
                    </a:srgbClr>
                  </a:solidFill>
                </a:ln>
                <a:solidFill>
                  <a:prstClr val="white"/>
                </a:solidFill>
              </a:rPr>
              <a:t>W BROADWAY</a:t>
            </a:r>
            <a:endParaRPr kumimoji="0" lang="en-US" altLang="en-US" sz="1994" b="0" i="0" u="none" strike="noStrike" kern="1200" cap="none" spc="0" normalizeH="0" baseline="0" noProof="0" dirty="0">
              <a:ln w="12700">
                <a:solidFill>
                  <a:srgbClr val="000000">
                    <a:lumMod val="85000"/>
                    <a:lumOff val="1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1" name="TextBox 28">
            <a:extLst>
              <a:ext uri="{FF2B5EF4-FFF2-40B4-BE49-F238E27FC236}">
                <a16:creationId xmlns:a16="http://schemas.microsoft.com/office/drawing/2014/main" id="{FF827DCF-91DE-1D47-132E-25BB206FD566}"/>
              </a:ext>
            </a:extLst>
          </p:cNvPr>
          <p:cNvSpPr txBox="1">
            <a:spLocks noChangeArrowheads="1"/>
          </p:cNvSpPr>
          <p:nvPr/>
        </p:nvSpPr>
        <p:spPr bwMode="auto">
          <a:xfrm rot="16260000">
            <a:off x="7993967" y="3748441"/>
            <a:ext cx="3328367" cy="39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ClrTx/>
              <a:buFontTx/>
              <a:buNone/>
              <a:defRPr sz="200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–"/>
              <a:defRPr sz="2000">
                <a:solidFill>
                  <a:srgbClr val="40404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•"/>
              <a:defRPr sz="2000">
                <a:solidFill>
                  <a:srgbClr val="40404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–"/>
              <a:defRPr sz="2000">
                <a:solidFill>
                  <a:srgbClr val="40404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994" dirty="0">
                <a:ln w="12700">
                  <a:solidFill>
                    <a:srgbClr val="000000">
                      <a:lumMod val="85000"/>
                      <a:lumOff val="15000"/>
                    </a:srgbClr>
                  </a:solidFill>
                </a:ln>
                <a:solidFill>
                  <a:prstClr val="white"/>
                </a:solidFill>
              </a:rPr>
              <a:t>FIR ST </a:t>
            </a:r>
            <a:endParaRPr kumimoji="0" lang="en-US" altLang="en-US" sz="1994" b="0" i="0" u="none" strike="noStrike" kern="1200" cap="none" spc="0" normalizeH="0" baseline="0" noProof="0" dirty="0">
              <a:ln w="12700">
                <a:solidFill>
                  <a:srgbClr val="000000">
                    <a:lumMod val="85000"/>
                    <a:lumOff val="1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3" name="TextBox 28">
            <a:extLst>
              <a:ext uri="{FF2B5EF4-FFF2-40B4-BE49-F238E27FC236}">
                <a16:creationId xmlns:a16="http://schemas.microsoft.com/office/drawing/2014/main" id="{065D2636-D532-B93B-0490-6F0C6FAA3E13}"/>
              </a:ext>
            </a:extLst>
          </p:cNvPr>
          <p:cNvSpPr txBox="1">
            <a:spLocks noChangeArrowheads="1"/>
          </p:cNvSpPr>
          <p:nvPr/>
        </p:nvSpPr>
        <p:spPr bwMode="auto">
          <a:xfrm rot="60000">
            <a:off x="6409473" y="4460414"/>
            <a:ext cx="3328367" cy="39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ClrTx/>
              <a:buFontTx/>
              <a:buNone/>
              <a:defRPr sz="200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–"/>
              <a:defRPr sz="2000">
                <a:solidFill>
                  <a:srgbClr val="40404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•"/>
              <a:defRPr sz="2000">
                <a:solidFill>
                  <a:srgbClr val="40404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–"/>
              <a:defRPr sz="2000">
                <a:solidFill>
                  <a:srgbClr val="40404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994" dirty="0">
                <a:ln w="12700">
                  <a:solidFill>
                    <a:srgbClr val="000000">
                      <a:lumMod val="85000"/>
                      <a:lumOff val="15000"/>
                    </a:srgbClr>
                  </a:solidFill>
                </a:ln>
                <a:solidFill>
                  <a:prstClr val="white"/>
                </a:solidFill>
              </a:rPr>
              <a:t>W 8TH AVE </a:t>
            </a:r>
            <a:endParaRPr kumimoji="0" lang="en-US" altLang="en-US" sz="1994" b="0" i="0" u="none" strike="noStrike" kern="1200" cap="none" spc="0" normalizeH="0" baseline="0" noProof="0" dirty="0">
              <a:ln w="12700">
                <a:solidFill>
                  <a:srgbClr val="000000">
                    <a:lumMod val="85000"/>
                    <a:lumOff val="1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9" name="TextBox 28">
            <a:extLst>
              <a:ext uri="{FF2B5EF4-FFF2-40B4-BE49-F238E27FC236}">
                <a16:creationId xmlns:a16="http://schemas.microsoft.com/office/drawing/2014/main" id="{25A26221-72D7-AFF0-4C63-9BD0E35E4CC9}"/>
              </a:ext>
            </a:extLst>
          </p:cNvPr>
          <p:cNvSpPr txBox="1">
            <a:spLocks noChangeArrowheads="1"/>
          </p:cNvSpPr>
          <p:nvPr/>
        </p:nvSpPr>
        <p:spPr bwMode="auto">
          <a:xfrm rot="60000">
            <a:off x="6409474" y="692591"/>
            <a:ext cx="3328367" cy="39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ClrTx/>
              <a:buFontTx/>
              <a:buNone/>
              <a:defRPr sz="200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–"/>
              <a:defRPr sz="2000">
                <a:solidFill>
                  <a:srgbClr val="40404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•"/>
              <a:defRPr sz="2000">
                <a:solidFill>
                  <a:srgbClr val="40404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–"/>
              <a:defRPr sz="2000">
                <a:solidFill>
                  <a:srgbClr val="40404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994" dirty="0">
                <a:ln w="12700">
                  <a:solidFill>
                    <a:srgbClr val="000000">
                      <a:lumMod val="85000"/>
                      <a:lumOff val="15000"/>
                    </a:srgbClr>
                  </a:solidFill>
                </a:ln>
                <a:solidFill>
                  <a:prstClr val="white"/>
                </a:solidFill>
              </a:rPr>
              <a:t>W 6TH AVE </a:t>
            </a:r>
            <a:endParaRPr kumimoji="0" lang="en-US" altLang="en-US" sz="1994" b="0" i="0" u="none" strike="noStrike" kern="1200" cap="none" spc="0" normalizeH="0" baseline="0" noProof="0" dirty="0">
              <a:ln w="12700">
                <a:solidFill>
                  <a:srgbClr val="000000">
                    <a:lumMod val="85000"/>
                    <a:lumOff val="1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20FF4E-8483-FB78-243A-470812D64BB9}"/>
              </a:ext>
            </a:extLst>
          </p:cNvPr>
          <p:cNvSpPr txBox="1"/>
          <p:nvPr/>
        </p:nvSpPr>
        <p:spPr>
          <a:xfrm rot="60000">
            <a:off x="4338191" y="2861067"/>
            <a:ext cx="1557250" cy="1476029"/>
          </a:xfrm>
          <a:custGeom>
            <a:avLst/>
            <a:gdLst>
              <a:gd name="csX0" fmla="*/ 0 w 858219"/>
              <a:gd name="csY0" fmla="*/ 0 h 846679"/>
              <a:gd name="csX1" fmla="*/ 858219 w 858219"/>
              <a:gd name="csY1" fmla="*/ 0 h 846679"/>
              <a:gd name="csX2" fmla="*/ 858219 w 858219"/>
              <a:gd name="csY2" fmla="*/ 846679 h 846679"/>
              <a:gd name="csX3" fmla="*/ 0 w 858219"/>
              <a:gd name="csY3" fmla="*/ 846679 h 846679"/>
              <a:gd name="csX4" fmla="*/ 0 w 858219"/>
              <a:gd name="csY4" fmla="*/ 0 h 846679"/>
              <a:gd name="csX0" fmla="*/ 0 w 1353444"/>
              <a:gd name="csY0" fmla="*/ 8645 h 846679"/>
              <a:gd name="csX1" fmla="*/ 1353444 w 1353444"/>
              <a:gd name="csY1" fmla="*/ 0 h 846679"/>
              <a:gd name="csX2" fmla="*/ 1353444 w 1353444"/>
              <a:gd name="csY2" fmla="*/ 846679 h 846679"/>
              <a:gd name="csX3" fmla="*/ 495225 w 1353444"/>
              <a:gd name="csY3" fmla="*/ 846679 h 846679"/>
              <a:gd name="csX4" fmla="*/ 0 w 1353444"/>
              <a:gd name="csY4" fmla="*/ 8645 h 846679"/>
              <a:gd name="csX0" fmla="*/ 165379 w 1518823"/>
              <a:gd name="csY0" fmla="*/ 8645 h 1477429"/>
              <a:gd name="csX1" fmla="*/ 1518823 w 1518823"/>
              <a:gd name="csY1" fmla="*/ 0 h 1477429"/>
              <a:gd name="csX2" fmla="*/ 1518823 w 1518823"/>
              <a:gd name="csY2" fmla="*/ 846679 h 1477429"/>
              <a:gd name="csX3" fmla="*/ 0 w 1518823"/>
              <a:gd name="csY3" fmla="*/ 1477429 h 1477429"/>
              <a:gd name="csX4" fmla="*/ 165379 w 1518823"/>
              <a:gd name="csY4" fmla="*/ 8645 h 1477429"/>
              <a:gd name="csX0" fmla="*/ 165379 w 1534723"/>
              <a:gd name="csY0" fmla="*/ 8645 h 1484674"/>
              <a:gd name="csX1" fmla="*/ 1518823 w 1534723"/>
              <a:gd name="csY1" fmla="*/ 0 h 1484674"/>
              <a:gd name="csX2" fmla="*/ 1534723 w 1534723"/>
              <a:gd name="csY2" fmla="*/ 1484674 h 1484674"/>
              <a:gd name="csX3" fmla="*/ 0 w 1534723"/>
              <a:gd name="csY3" fmla="*/ 1477429 h 1484674"/>
              <a:gd name="csX4" fmla="*/ 165379 w 1534723"/>
              <a:gd name="csY4" fmla="*/ 8645 h 1484674"/>
              <a:gd name="csX0" fmla="*/ 165379 w 1534723"/>
              <a:gd name="csY0" fmla="*/ 8645 h 1484674"/>
              <a:gd name="csX1" fmla="*/ 1518823 w 1534723"/>
              <a:gd name="csY1" fmla="*/ 0 h 1484674"/>
              <a:gd name="csX2" fmla="*/ 1534723 w 1534723"/>
              <a:gd name="csY2" fmla="*/ 1484674 h 1484674"/>
              <a:gd name="csX3" fmla="*/ 0 w 1534723"/>
              <a:gd name="csY3" fmla="*/ 1477429 h 1484674"/>
              <a:gd name="csX4" fmla="*/ 91026 w 1534723"/>
              <a:gd name="csY4" fmla="*/ 649140 h 1484674"/>
              <a:gd name="csX5" fmla="*/ 165379 w 1534723"/>
              <a:gd name="csY5" fmla="*/ 8645 h 1484674"/>
              <a:gd name="csX0" fmla="*/ 165379 w 1534723"/>
              <a:gd name="csY0" fmla="*/ 8645 h 1484674"/>
              <a:gd name="csX1" fmla="*/ 1518823 w 1534723"/>
              <a:gd name="csY1" fmla="*/ 0 h 1484674"/>
              <a:gd name="csX2" fmla="*/ 1534723 w 1534723"/>
              <a:gd name="csY2" fmla="*/ 1484674 h 1484674"/>
              <a:gd name="csX3" fmla="*/ 0 w 1534723"/>
              <a:gd name="csY3" fmla="*/ 1477429 h 1484674"/>
              <a:gd name="csX4" fmla="*/ 207743 w 1534723"/>
              <a:gd name="csY4" fmla="*/ 513732 h 1484674"/>
              <a:gd name="csX5" fmla="*/ 165379 w 1534723"/>
              <a:gd name="csY5" fmla="*/ 8645 h 1484674"/>
              <a:gd name="csX0" fmla="*/ 165379 w 1534723"/>
              <a:gd name="csY0" fmla="*/ 8645 h 1484674"/>
              <a:gd name="csX1" fmla="*/ 1518823 w 1534723"/>
              <a:gd name="csY1" fmla="*/ 0 h 1484674"/>
              <a:gd name="csX2" fmla="*/ 1534723 w 1534723"/>
              <a:gd name="csY2" fmla="*/ 1484674 h 1484674"/>
              <a:gd name="csX3" fmla="*/ 0 w 1534723"/>
              <a:gd name="csY3" fmla="*/ 1477429 h 1484674"/>
              <a:gd name="csX4" fmla="*/ 207743 w 1534723"/>
              <a:gd name="csY4" fmla="*/ 513732 h 1484674"/>
              <a:gd name="csX5" fmla="*/ 185289 w 1534723"/>
              <a:gd name="csY5" fmla="*/ 318832 h 1484674"/>
              <a:gd name="csX6" fmla="*/ 165379 w 1534723"/>
              <a:gd name="csY6" fmla="*/ 8645 h 1484674"/>
              <a:gd name="csX0" fmla="*/ 165379 w 1534723"/>
              <a:gd name="csY0" fmla="*/ 8645 h 1484674"/>
              <a:gd name="csX1" fmla="*/ 1518823 w 1534723"/>
              <a:gd name="csY1" fmla="*/ 0 h 1484674"/>
              <a:gd name="csX2" fmla="*/ 1534723 w 1534723"/>
              <a:gd name="csY2" fmla="*/ 1484674 h 1484674"/>
              <a:gd name="csX3" fmla="*/ 0 w 1534723"/>
              <a:gd name="csY3" fmla="*/ 1477429 h 1484674"/>
              <a:gd name="csX4" fmla="*/ 207743 w 1534723"/>
              <a:gd name="csY4" fmla="*/ 513732 h 1484674"/>
              <a:gd name="csX5" fmla="*/ 162893 w 1534723"/>
              <a:gd name="csY5" fmla="*/ 400198 h 1484674"/>
              <a:gd name="csX6" fmla="*/ 165379 w 1534723"/>
              <a:gd name="csY6" fmla="*/ 8645 h 1484674"/>
              <a:gd name="csX0" fmla="*/ 165379 w 1534723"/>
              <a:gd name="csY0" fmla="*/ 8645 h 1484674"/>
              <a:gd name="csX1" fmla="*/ 1518823 w 1534723"/>
              <a:gd name="csY1" fmla="*/ 0 h 1484674"/>
              <a:gd name="csX2" fmla="*/ 1534723 w 1534723"/>
              <a:gd name="csY2" fmla="*/ 1484674 h 1484674"/>
              <a:gd name="csX3" fmla="*/ 0 w 1534723"/>
              <a:gd name="csY3" fmla="*/ 1477429 h 1484674"/>
              <a:gd name="csX4" fmla="*/ 83557 w 1534723"/>
              <a:gd name="csY4" fmla="*/ 1039855 h 1484674"/>
              <a:gd name="csX5" fmla="*/ 207743 w 1534723"/>
              <a:gd name="csY5" fmla="*/ 513732 h 1484674"/>
              <a:gd name="csX6" fmla="*/ 162893 w 1534723"/>
              <a:gd name="csY6" fmla="*/ 400198 h 1484674"/>
              <a:gd name="csX7" fmla="*/ 165379 w 1534723"/>
              <a:gd name="csY7" fmla="*/ 8645 h 1484674"/>
              <a:gd name="csX0" fmla="*/ 165379 w 1534723"/>
              <a:gd name="csY0" fmla="*/ 8645 h 1484674"/>
              <a:gd name="csX1" fmla="*/ 1518823 w 1534723"/>
              <a:gd name="csY1" fmla="*/ 0 h 1484674"/>
              <a:gd name="csX2" fmla="*/ 1534723 w 1534723"/>
              <a:gd name="csY2" fmla="*/ 1484674 h 1484674"/>
              <a:gd name="csX3" fmla="*/ 0 w 1534723"/>
              <a:gd name="csY3" fmla="*/ 1477429 h 1484674"/>
              <a:gd name="csX4" fmla="*/ 12571 w 1534723"/>
              <a:gd name="csY4" fmla="*/ 793406 h 1484674"/>
              <a:gd name="csX5" fmla="*/ 207743 w 1534723"/>
              <a:gd name="csY5" fmla="*/ 513732 h 1484674"/>
              <a:gd name="csX6" fmla="*/ 162893 w 1534723"/>
              <a:gd name="csY6" fmla="*/ 400198 h 1484674"/>
              <a:gd name="csX7" fmla="*/ 165379 w 1534723"/>
              <a:gd name="csY7" fmla="*/ 8645 h 1484674"/>
              <a:gd name="csX0" fmla="*/ 165379 w 1534723"/>
              <a:gd name="csY0" fmla="*/ 8645 h 1484674"/>
              <a:gd name="csX1" fmla="*/ 1518823 w 1534723"/>
              <a:gd name="csY1" fmla="*/ 0 h 1484674"/>
              <a:gd name="csX2" fmla="*/ 1534723 w 1534723"/>
              <a:gd name="csY2" fmla="*/ 1484674 h 1484674"/>
              <a:gd name="csX3" fmla="*/ 0 w 1534723"/>
              <a:gd name="csY3" fmla="*/ 1477429 h 1484674"/>
              <a:gd name="csX4" fmla="*/ 12571 w 1534723"/>
              <a:gd name="csY4" fmla="*/ 793406 h 1484674"/>
              <a:gd name="csX5" fmla="*/ 119348 w 1534723"/>
              <a:gd name="csY5" fmla="*/ 634356 h 1484674"/>
              <a:gd name="csX6" fmla="*/ 207743 w 1534723"/>
              <a:gd name="csY6" fmla="*/ 513732 h 1484674"/>
              <a:gd name="csX7" fmla="*/ 162893 w 1534723"/>
              <a:gd name="csY7" fmla="*/ 400198 h 1484674"/>
              <a:gd name="csX8" fmla="*/ 165379 w 1534723"/>
              <a:gd name="csY8" fmla="*/ 8645 h 1484674"/>
              <a:gd name="csX0" fmla="*/ 165379 w 1534723"/>
              <a:gd name="csY0" fmla="*/ 8645 h 1484674"/>
              <a:gd name="csX1" fmla="*/ 1518823 w 1534723"/>
              <a:gd name="csY1" fmla="*/ 0 h 1484674"/>
              <a:gd name="csX2" fmla="*/ 1534723 w 1534723"/>
              <a:gd name="csY2" fmla="*/ 1484674 h 1484674"/>
              <a:gd name="csX3" fmla="*/ 0 w 1534723"/>
              <a:gd name="csY3" fmla="*/ 1477429 h 1484674"/>
              <a:gd name="csX4" fmla="*/ 12571 w 1534723"/>
              <a:gd name="csY4" fmla="*/ 793406 h 1484674"/>
              <a:gd name="csX5" fmla="*/ 212814 w 1534723"/>
              <a:gd name="csY5" fmla="*/ 804201 h 1484674"/>
              <a:gd name="csX6" fmla="*/ 207743 w 1534723"/>
              <a:gd name="csY6" fmla="*/ 513732 h 1484674"/>
              <a:gd name="csX7" fmla="*/ 162893 w 1534723"/>
              <a:gd name="csY7" fmla="*/ 400198 h 1484674"/>
              <a:gd name="csX8" fmla="*/ 165379 w 1534723"/>
              <a:gd name="csY8" fmla="*/ 8645 h 1484674"/>
              <a:gd name="csX0" fmla="*/ 165379 w 1557416"/>
              <a:gd name="csY0" fmla="*/ 0 h 1476029"/>
              <a:gd name="csX1" fmla="*/ 1557416 w 1557416"/>
              <a:gd name="csY1" fmla="*/ 19261 h 1476029"/>
              <a:gd name="csX2" fmla="*/ 1534723 w 1557416"/>
              <a:gd name="csY2" fmla="*/ 1476029 h 1476029"/>
              <a:gd name="csX3" fmla="*/ 0 w 1557416"/>
              <a:gd name="csY3" fmla="*/ 1468784 h 1476029"/>
              <a:gd name="csX4" fmla="*/ 12571 w 1557416"/>
              <a:gd name="csY4" fmla="*/ 784761 h 1476029"/>
              <a:gd name="csX5" fmla="*/ 212814 w 1557416"/>
              <a:gd name="csY5" fmla="*/ 795556 h 1476029"/>
              <a:gd name="csX6" fmla="*/ 207743 w 1557416"/>
              <a:gd name="csY6" fmla="*/ 505087 h 1476029"/>
              <a:gd name="csX7" fmla="*/ 162893 w 1557416"/>
              <a:gd name="csY7" fmla="*/ 391553 h 1476029"/>
              <a:gd name="csX8" fmla="*/ 165379 w 1557416"/>
              <a:gd name="csY8" fmla="*/ 0 h 1476029"/>
              <a:gd name="csX0" fmla="*/ 165379 w 1557250"/>
              <a:gd name="csY0" fmla="*/ 0 h 1476029"/>
              <a:gd name="csX1" fmla="*/ 1557250 w 1557250"/>
              <a:gd name="csY1" fmla="*/ 9738 h 1476029"/>
              <a:gd name="csX2" fmla="*/ 1534723 w 1557250"/>
              <a:gd name="csY2" fmla="*/ 1476029 h 1476029"/>
              <a:gd name="csX3" fmla="*/ 0 w 1557250"/>
              <a:gd name="csY3" fmla="*/ 1468784 h 1476029"/>
              <a:gd name="csX4" fmla="*/ 12571 w 1557250"/>
              <a:gd name="csY4" fmla="*/ 784761 h 1476029"/>
              <a:gd name="csX5" fmla="*/ 212814 w 1557250"/>
              <a:gd name="csY5" fmla="*/ 795556 h 1476029"/>
              <a:gd name="csX6" fmla="*/ 207743 w 1557250"/>
              <a:gd name="csY6" fmla="*/ 505087 h 1476029"/>
              <a:gd name="csX7" fmla="*/ 162893 w 1557250"/>
              <a:gd name="csY7" fmla="*/ 391553 h 1476029"/>
              <a:gd name="csX8" fmla="*/ 165379 w 1557250"/>
              <a:gd name="csY8" fmla="*/ 0 h 147602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557250" h="1476029">
                <a:moveTo>
                  <a:pt x="165379" y="0"/>
                </a:moveTo>
                <a:lnTo>
                  <a:pt x="1557250" y="9738"/>
                </a:lnTo>
                <a:lnTo>
                  <a:pt x="1534723" y="1476029"/>
                </a:lnTo>
                <a:lnTo>
                  <a:pt x="0" y="1468784"/>
                </a:lnTo>
                <a:lnTo>
                  <a:pt x="12571" y="784761"/>
                </a:lnTo>
                <a:lnTo>
                  <a:pt x="212814" y="795556"/>
                </a:lnTo>
                <a:cubicBezTo>
                  <a:pt x="211124" y="698733"/>
                  <a:pt x="209433" y="601910"/>
                  <a:pt x="207743" y="505087"/>
                </a:cubicBezTo>
                <a:lnTo>
                  <a:pt x="162893" y="391553"/>
                </a:lnTo>
                <a:cubicBezTo>
                  <a:pt x="163722" y="261035"/>
                  <a:pt x="164550" y="130518"/>
                  <a:pt x="165379" y="0"/>
                </a:cubicBezTo>
                <a:close/>
              </a:path>
            </a:pathLst>
          </a:custGeom>
          <a:solidFill>
            <a:srgbClr val="D6243D">
              <a:alpha val="85098"/>
            </a:srgbClr>
          </a:solidFill>
          <a:ln w="57150">
            <a:solidFill>
              <a:schemeClr val="bg1"/>
            </a:solidFill>
            <a:prstDash val="sysDot"/>
          </a:ln>
        </p:spPr>
        <p:txBody>
          <a:bodyPr wrap="squar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SITE</a:t>
            </a:r>
            <a:endParaRPr kumimoji="0" lang="en-CA" sz="1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544A60FC-FA8B-A446-C781-BB508EBE8CA0}"/>
              </a:ext>
            </a:extLst>
          </p:cNvPr>
          <p:cNvSpPr txBox="1">
            <a:spLocks noChangeArrowheads="1"/>
          </p:cNvSpPr>
          <p:nvPr/>
        </p:nvSpPr>
        <p:spPr bwMode="auto">
          <a:xfrm rot="60000">
            <a:off x="6409473" y="2548632"/>
            <a:ext cx="3328367" cy="39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ClrTx/>
              <a:buFontTx/>
              <a:buNone/>
              <a:defRPr sz="200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–"/>
              <a:defRPr sz="2000">
                <a:solidFill>
                  <a:srgbClr val="40404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•"/>
              <a:defRPr sz="2000">
                <a:solidFill>
                  <a:srgbClr val="40404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–"/>
              <a:defRPr sz="2000">
                <a:solidFill>
                  <a:srgbClr val="40404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994" dirty="0">
                <a:ln w="12700">
                  <a:solidFill>
                    <a:srgbClr val="000000">
                      <a:lumMod val="85000"/>
                      <a:lumOff val="15000"/>
                    </a:srgbClr>
                  </a:solidFill>
                </a:ln>
                <a:solidFill>
                  <a:prstClr val="white"/>
                </a:solidFill>
              </a:rPr>
              <a:t>W 7TH AVE </a:t>
            </a:r>
            <a:endParaRPr kumimoji="0" lang="en-US" altLang="en-US" sz="1994" b="0" i="0" u="none" strike="noStrike" kern="1200" cap="none" spc="0" normalizeH="0" baseline="0" noProof="0" dirty="0">
              <a:ln w="12700">
                <a:solidFill>
                  <a:srgbClr val="000000">
                    <a:lumMod val="85000"/>
                    <a:lumOff val="1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73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50AF7-4D48-94D1-743D-9DED3164F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62A08CA-089D-72D6-D9A8-DD653B4D5D9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329" r="1329"/>
          <a:stretch/>
        </p:blipFill>
        <p:spPr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DA84FC5-6705-E777-50BE-2B03BBBCF051}"/>
              </a:ext>
            </a:extLst>
          </p:cNvPr>
          <p:cNvSpPr txBox="1"/>
          <p:nvPr/>
        </p:nvSpPr>
        <p:spPr>
          <a:xfrm>
            <a:off x="8412698" y="3791904"/>
            <a:ext cx="45719" cy="45719"/>
          </a:xfrm>
          <a:prstGeom prst="rect">
            <a:avLst/>
          </a:prstGeom>
          <a:solidFill>
            <a:srgbClr val="D6243D"/>
          </a:solidFill>
          <a:ln w="38100">
            <a:noFill/>
            <a:prstDash val="sysDash"/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818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3940C3-4BDE-3835-E9B2-D4A9E4C5913E}"/>
              </a:ext>
            </a:extLst>
          </p:cNvPr>
          <p:cNvSpPr txBox="1"/>
          <p:nvPr/>
        </p:nvSpPr>
        <p:spPr>
          <a:xfrm>
            <a:off x="5067896" y="4388667"/>
            <a:ext cx="1028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Site</a:t>
            </a:r>
            <a:endParaRPr lang="en-CA" sz="2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71DEA9-122C-3DFC-F8C5-0C4AE4B95E70}"/>
              </a:ext>
            </a:extLst>
          </p:cNvPr>
          <p:cNvCxnSpPr>
            <a:cxnSpLocks/>
          </p:cNvCxnSpPr>
          <p:nvPr/>
        </p:nvCxnSpPr>
        <p:spPr>
          <a:xfrm flipV="1">
            <a:off x="5925312" y="3192218"/>
            <a:ext cx="2297851" cy="148636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5-Point Star 46">
            <a:extLst>
              <a:ext uri="{FF2B5EF4-FFF2-40B4-BE49-F238E27FC236}">
                <a16:creationId xmlns:a16="http://schemas.microsoft.com/office/drawing/2014/main" id="{141D886E-7C17-9130-A6F3-759831E65386}"/>
              </a:ext>
            </a:extLst>
          </p:cNvPr>
          <p:cNvSpPr/>
          <p:nvPr/>
        </p:nvSpPr>
        <p:spPr>
          <a:xfrm>
            <a:off x="8122891" y="3019855"/>
            <a:ext cx="289807" cy="278324"/>
          </a:xfrm>
          <a:prstGeom prst="star5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A4E650-6904-657F-58A2-10EA902B1250}"/>
              </a:ext>
            </a:extLst>
          </p:cNvPr>
          <p:cNvSpPr txBox="1"/>
          <p:nvPr/>
        </p:nvSpPr>
        <p:spPr>
          <a:xfrm>
            <a:off x="4579496" y="6217504"/>
            <a:ext cx="7344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  Designated Mixed-Use High-Rise 1</a:t>
            </a:r>
            <a:endParaRPr lang="en-CA" dirty="0"/>
          </a:p>
        </p:txBody>
      </p:sp>
      <p:pic>
        <p:nvPicPr>
          <p:cNvPr id="7" name="Picture Placeholder 2">
            <a:extLst>
              <a:ext uri="{FF2B5EF4-FFF2-40B4-BE49-F238E27FC236}">
                <a16:creationId xmlns:a16="http://schemas.microsoft.com/office/drawing/2014/main" id="{26F5ED09-45F8-A33F-9F23-A6ADAC90CC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/>
        </p:blipFill>
        <p:spPr>
          <a:xfrm>
            <a:off x="601663" y="1639888"/>
            <a:ext cx="3460750" cy="4475162"/>
          </a:xfrm>
          <a:prstGeom prst="rect">
            <a:avLst/>
          </a:prstGeom>
          <a:ln w="3175">
            <a:solidFill>
              <a:schemeClr val="tx1"/>
            </a:solidFill>
          </a:ln>
          <a:effectLst/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BD2F274-74B4-DB38-B165-E02CDBA22372}"/>
              </a:ext>
            </a:extLst>
          </p:cNvPr>
          <p:cNvSpPr/>
          <p:nvPr/>
        </p:nvSpPr>
        <p:spPr>
          <a:xfrm>
            <a:off x="4652068" y="6252186"/>
            <a:ext cx="561281" cy="281964"/>
          </a:xfrm>
          <a:prstGeom prst="rect">
            <a:avLst/>
          </a:prstGeom>
          <a:solidFill>
            <a:srgbClr val="C329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67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C761A-2824-741F-F523-D5B79337B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85358559-10F2-FE03-82CD-3E9A76C5F5D5}"/>
              </a:ext>
            </a:extLst>
          </p:cNvPr>
          <p:cNvGrpSpPr/>
          <p:nvPr/>
        </p:nvGrpSpPr>
        <p:grpSpPr>
          <a:xfrm>
            <a:off x="304830" y="2357125"/>
            <a:ext cx="3796095" cy="1776179"/>
            <a:chOff x="105950" y="2076517"/>
            <a:chExt cx="3796095" cy="177617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3FE2BA4-6B46-16E1-85F8-C94FB6F6F295}"/>
                </a:ext>
              </a:extLst>
            </p:cNvPr>
            <p:cNvSpPr txBox="1"/>
            <p:nvPr/>
          </p:nvSpPr>
          <p:spPr>
            <a:xfrm>
              <a:off x="105950" y="3483364"/>
              <a:ext cx="37960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      Parks and Open Space</a:t>
              </a:r>
              <a:endParaRPr lang="en-CA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4D68274-B128-5CEB-04AE-269894A41340}"/>
                </a:ext>
              </a:extLst>
            </p:cNvPr>
            <p:cNvSpPr txBox="1"/>
            <p:nvPr/>
          </p:nvSpPr>
          <p:spPr>
            <a:xfrm>
              <a:off x="105950" y="2076517"/>
              <a:ext cx="37960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      Residential High-Rise 1</a:t>
              </a:r>
              <a:endParaRPr lang="en-CA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954A222-63A9-2C2E-E6E5-1B9A7542047E}"/>
                </a:ext>
              </a:extLst>
            </p:cNvPr>
            <p:cNvSpPr txBox="1"/>
            <p:nvPr/>
          </p:nvSpPr>
          <p:spPr>
            <a:xfrm>
              <a:off x="105951" y="2545466"/>
              <a:ext cx="37960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      Mixed-Use High-Rise 1</a:t>
              </a:r>
              <a:endParaRPr lang="en-CA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D150BE9-6777-8735-8B06-A0D07A58E0AA}"/>
                </a:ext>
              </a:extLst>
            </p:cNvPr>
            <p:cNvSpPr txBox="1"/>
            <p:nvPr/>
          </p:nvSpPr>
          <p:spPr>
            <a:xfrm>
              <a:off x="105950" y="3014415"/>
              <a:ext cx="37960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      Mixed-Use High-Rise 2</a:t>
              </a:r>
              <a:endParaRPr lang="en-CA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125C86B-8183-90B1-8BD5-793D32FCF163}"/>
              </a:ext>
            </a:extLst>
          </p:cNvPr>
          <p:cNvSpPr txBox="1"/>
          <p:nvPr/>
        </p:nvSpPr>
        <p:spPr>
          <a:xfrm>
            <a:off x="8412698" y="3791904"/>
            <a:ext cx="45719" cy="45719"/>
          </a:xfrm>
          <a:prstGeom prst="rect">
            <a:avLst/>
          </a:prstGeom>
          <a:solidFill>
            <a:srgbClr val="D6243D"/>
          </a:solidFill>
          <a:ln w="38100">
            <a:noFill/>
            <a:prstDash val="sysDash"/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818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89943E-F8FC-DC37-8616-676BF43DA521}"/>
              </a:ext>
            </a:extLst>
          </p:cNvPr>
          <p:cNvSpPr txBox="1"/>
          <p:nvPr/>
        </p:nvSpPr>
        <p:spPr>
          <a:xfrm>
            <a:off x="5067896" y="4388667"/>
            <a:ext cx="1028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Site</a:t>
            </a:r>
            <a:endParaRPr lang="en-CA" sz="2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B96300-CA83-437A-5C6F-BDA447FF0188}"/>
              </a:ext>
            </a:extLst>
          </p:cNvPr>
          <p:cNvCxnSpPr>
            <a:cxnSpLocks/>
          </p:cNvCxnSpPr>
          <p:nvPr/>
        </p:nvCxnSpPr>
        <p:spPr>
          <a:xfrm flipV="1">
            <a:off x="5925312" y="3192218"/>
            <a:ext cx="2297851" cy="148636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5-Point Star 46">
            <a:extLst>
              <a:ext uri="{FF2B5EF4-FFF2-40B4-BE49-F238E27FC236}">
                <a16:creationId xmlns:a16="http://schemas.microsoft.com/office/drawing/2014/main" id="{74A502E6-511C-598C-4205-9FAC7DB2246D}"/>
              </a:ext>
            </a:extLst>
          </p:cNvPr>
          <p:cNvSpPr/>
          <p:nvPr/>
        </p:nvSpPr>
        <p:spPr>
          <a:xfrm>
            <a:off x="8122891" y="3019855"/>
            <a:ext cx="289807" cy="278324"/>
          </a:xfrm>
          <a:prstGeom prst="star5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F38705-3849-0784-1CF4-A051FE2C9966}"/>
              </a:ext>
            </a:extLst>
          </p:cNvPr>
          <p:cNvSpPr txBox="1"/>
          <p:nvPr/>
        </p:nvSpPr>
        <p:spPr>
          <a:xfrm>
            <a:off x="4579496" y="6217504"/>
            <a:ext cx="7344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  Amend designation to Mixed-Use High-Rise 2</a:t>
            </a: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F0E4F2-5ECA-A13F-1631-B06BB54ED917}"/>
              </a:ext>
            </a:extLst>
          </p:cNvPr>
          <p:cNvSpPr/>
          <p:nvPr/>
        </p:nvSpPr>
        <p:spPr>
          <a:xfrm>
            <a:off x="4652069" y="6252186"/>
            <a:ext cx="561281" cy="281964"/>
          </a:xfrm>
          <a:prstGeom prst="rect">
            <a:avLst/>
          </a:prstGeom>
          <a:solidFill>
            <a:srgbClr val="8D32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A46763A0-4821-8720-FD04-0AC491FA6AD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0" t="19053" r="17658" b="20221"/>
          <a:stretch>
            <a:fillRect/>
          </a:stretch>
        </p:blipFill>
        <p:spPr>
          <a:xfrm>
            <a:off x="4647572" y="1639888"/>
            <a:ext cx="6942765" cy="4479019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13" name="Chart 12">
                <a:extLst>
                  <a:ext uri="{FF2B5EF4-FFF2-40B4-BE49-F238E27FC236}">
                    <a16:creationId xmlns:a16="http://schemas.microsoft.com/office/drawing/2014/main" id="{8ADABC09-2521-E24F-033D-5C9A4361BCC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21184159"/>
                  </p:ext>
                </p:extLst>
              </p:nvPr>
            </p:nvGraphicFramePr>
            <p:xfrm>
              <a:off x="9507261" y="3423456"/>
              <a:ext cx="437553" cy="29908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3" name="Chart 12">
                <a:extLst>
                  <a:ext uri="{FF2B5EF4-FFF2-40B4-BE49-F238E27FC236}">
                    <a16:creationId xmlns:a16="http://schemas.microsoft.com/office/drawing/2014/main" id="{8ADABC09-2521-E24F-033D-5C9A4361BC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07261" y="3423456"/>
                <a:ext cx="437553" cy="299082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28">
            <a:extLst>
              <a:ext uri="{FF2B5EF4-FFF2-40B4-BE49-F238E27FC236}">
                <a16:creationId xmlns:a16="http://schemas.microsoft.com/office/drawing/2014/main" id="{DDAED155-9E26-5EE3-F8E8-E42B522B2A65}"/>
              </a:ext>
            </a:extLst>
          </p:cNvPr>
          <p:cNvSpPr txBox="1">
            <a:spLocks noChangeArrowheads="1"/>
          </p:cNvSpPr>
          <p:nvPr/>
        </p:nvSpPr>
        <p:spPr bwMode="auto">
          <a:xfrm rot="16260000">
            <a:off x="8004230" y="3734702"/>
            <a:ext cx="1948488" cy="39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ClrTx/>
              <a:buFontTx/>
              <a:buNone/>
              <a:defRPr sz="200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–"/>
              <a:defRPr sz="2000">
                <a:solidFill>
                  <a:srgbClr val="40404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•"/>
              <a:defRPr sz="2000">
                <a:solidFill>
                  <a:srgbClr val="40404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–"/>
              <a:defRPr sz="2000">
                <a:solidFill>
                  <a:srgbClr val="40404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994" dirty="0">
                <a:ln w="12700">
                  <a:solidFill>
                    <a:srgbClr val="000000">
                      <a:lumMod val="85000"/>
                      <a:lumOff val="15000"/>
                    </a:srgbClr>
                  </a:solidFill>
                </a:ln>
                <a:solidFill>
                  <a:prstClr val="white"/>
                </a:solidFill>
              </a:rPr>
              <a:t>PINE ST</a:t>
            </a:r>
            <a:endParaRPr kumimoji="0" lang="en-US" altLang="en-US" sz="1994" b="0" i="0" u="none" strike="noStrike" kern="1200" cap="none" spc="0" normalizeH="0" baseline="0" noProof="0" dirty="0">
              <a:ln w="12700">
                <a:solidFill>
                  <a:srgbClr val="000000">
                    <a:lumMod val="85000"/>
                    <a:lumOff val="1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2B8C39-5FBB-4813-6312-E76474DE84C8}"/>
              </a:ext>
            </a:extLst>
          </p:cNvPr>
          <p:cNvGrpSpPr/>
          <p:nvPr/>
        </p:nvGrpSpPr>
        <p:grpSpPr>
          <a:xfrm>
            <a:off x="11246874" y="5733240"/>
            <a:ext cx="277593" cy="355888"/>
            <a:chOff x="16717745" y="8913718"/>
            <a:chExt cx="695462" cy="89161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123C8CD-6C03-A257-5888-4BA948BD772C}"/>
                </a:ext>
              </a:extLst>
            </p:cNvPr>
            <p:cNvSpPr/>
            <p:nvPr/>
          </p:nvSpPr>
          <p:spPr>
            <a:xfrm>
              <a:off x="16794248" y="9104483"/>
              <a:ext cx="542457" cy="542457"/>
            </a:xfrm>
            <a:prstGeom prst="ellipse">
              <a:avLst/>
            </a:prstGeom>
            <a:solidFill>
              <a:srgbClr val="1C777C"/>
            </a:solidFill>
          </p:spPr>
          <p:txBody>
            <a:bodyPr wrap="square" rtlCol="0" anchor="ctr">
              <a:noAutofit/>
            </a:bodyPr>
            <a:lstStyle/>
            <a:p>
              <a:pPr marL="19698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636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AE3FF67-E59A-148A-F52C-32A82E7C0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17745" y="8913718"/>
              <a:ext cx="695462" cy="891618"/>
            </a:xfrm>
            <a:prstGeom prst="rect">
              <a:avLst/>
            </a:prstGeom>
            <a:effectLst/>
          </p:spPr>
        </p:pic>
      </p:grpSp>
      <p:sp>
        <p:nvSpPr>
          <p:cNvPr id="18" name="TextBox 28">
            <a:extLst>
              <a:ext uri="{FF2B5EF4-FFF2-40B4-BE49-F238E27FC236}">
                <a16:creationId xmlns:a16="http://schemas.microsoft.com/office/drawing/2014/main" id="{69BF0E20-3B60-32D4-79D1-57156E2F73CA}"/>
              </a:ext>
            </a:extLst>
          </p:cNvPr>
          <p:cNvSpPr txBox="1">
            <a:spLocks noChangeArrowheads="1"/>
          </p:cNvSpPr>
          <p:nvPr/>
        </p:nvSpPr>
        <p:spPr bwMode="auto">
          <a:xfrm rot="16260000">
            <a:off x="5399176" y="3810665"/>
            <a:ext cx="2439585" cy="39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ClrTx/>
              <a:buFontTx/>
              <a:buNone/>
              <a:defRPr sz="200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–"/>
              <a:defRPr sz="2000">
                <a:solidFill>
                  <a:srgbClr val="40404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•"/>
              <a:defRPr sz="2000">
                <a:solidFill>
                  <a:srgbClr val="40404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–"/>
              <a:defRPr sz="2000">
                <a:solidFill>
                  <a:srgbClr val="40404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994" dirty="0">
                <a:ln w="12700">
                  <a:solidFill>
                    <a:srgbClr val="000000">
                      <a:lumMod val="85000"/>
                      <a:lumOff val="15000"/>
                    </a:srgbClr>
                  </a:solidFill>
                </a:ln>
                <a:solidFill>
                  <a:prstClr val="white"/>
                </a:solidFill>
              </a:rPr>
              <a:t>BURRARD ST</a:t>
            </a:r>
            <a:endParaRPr kumimoji="0" lang="en-US" altLang="en-US" sz="1994" b="0" i="0" u="none" strike="noStrike" kern="1200" cap="none" spc="0" normalizeH="0" baseline="0" noProof="0" dirty="0">
              <a:ln w="12700">
                <a:solidFill>
                  <a:srgbClr val="000000">
                    <a:lumMod val="85000"/>
                    <a:lumOff val="1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9" name="TextBox 28">
            <a:extLst>
              <a:ext uri="{FF2B5EF4-FFF2-40B4-BE49-F238E27FC236}">
                <a16:creationId xmlns:a16="http://schemas.microsoft.com/office/drawing/2014/main" id="{26EF4FEB-3E63-7689-823F-7EA1B8A28D95}"/>
              </a:ext>
            </a:extLst>
          </p:cNvPr>
          <p:cNvSpPr txBox="1">
            <a:spLocks noChangeArrowheads="1"/>
          </p:cNvSpPr>
          <p:nvPr/>
        </p:nvSpPr>
        <p:spPr bwMode="auto">
          <a:xfrm rot="60000">
            <a:off x="7218266" y="5692925"/>
            <a:ext cx="2183583" cy="39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ClrTx/>
              <a:buFontTx/>
              <a:buNone/>
              <a:defRPr sz="200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–"/>
              <a:defRPr sz="2000">
                <a:solidFill>
                  <a:srgbClr val="40404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•"/>
              <a:defRPr sz="2000">
                <a:solidFill>
                  <a:srgbClr val="40404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–"/>
              <a:defRPr sz="2000">
                <a:solidFill>
                  <a:srgbClr val="40404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994" dirty="0">
                <a:ln w="12700">
                  <a:solidFill>
                    <a:srgbClr val="000000">
                      <a:lumMod val="85000"/>
                      <a:lumOff val="15000"/>
                    </a:srgbClr>
                  </a:solidFill>
                </a:ln>
                <a:solidFill>
                  <a:prstClr val="white"/>
                </a:solidFill>
              </a:rPr>
              <a:t>W BROADWAY</a:t>
            </a:r>
            <a:endParaRPr kumimoji="0" lang="en-US" altLang="en-US" sz="1994" b="0" i="0" u="none" strike="noStrike" kern="1200" cap="none" spc="0" normalizeH="0" baseline="0" noProof="0" dirty="0">
              <a:ln w="12700">
                <a:solidFill>
                  <a:srgbClr val="000000">
                    <a:lumMod val="85000"/>
                    <a:lumOff val="1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0" name="TextBox 28">
            <a:extLst>
              <a:ext uri="{FF2B5EF4-FFF2-40B4-BE49-F238E27FC236}">
                <a16:creationId xmlns:a16="http://schemas.microsoft.com/office/drawing/2014/main" id="{9F4F4478-F326-C31C-7C41-B9E67E0541DB}"/>
              </a:ext>
            </a:extLst>
          </p:cNvPr>
          <p:cNvSpPr txBox="1">
            <a:spLocks noChangeArrowheads="1"/>
          </p:cNvSpPr>
          <p:nvPr/>
        </p:nvSpPr>
        <p:spPr bwMode="auto">
          <a:xfrm rot="16260000">
            <a:off x="10348287" y="3735793"/>
            <a:ext cx="1948488" cy="39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ClrTx/>
              <a:buFontTx/>
              <a:buNone/>
              <a:defRPr sz="200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–"/>
              <a:defRPr sz="2000">
                <a:solidFill>
                  <a:srgbClr val="40404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•"/>
              <a:defRPr sz="2000">
                <a:solidFill>
                  <a:srgbClr val="40404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–"/>
              <a:defRPr sz="2000">
                <a:solidFill>
                  <a:srgbClr val="40404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994" dirty="0">
                <a:ln w="12700">
                  <a:solidFill>
                    <a:srgbClr val="000000">
                      <a:lumMod val="85000"/>
                      <a:lumOff val="15000"/>
                    </a:srgbClr>
                  </a:solidFill>
                </a:ln>
                <a:solidFill>
                  <a:prstClr val="white"/>
                </a:solidFill>
              </a:rPr>
              <a:t>FIR ST </a:t>
            </a:r>
            <a:endParaRPr kumimoji="0" lang="en-US" altLang="en-US" sz="1994" b="0" i="0" u="none" strike="noStrike" kern="1200" cap="none" spc="0" normalizeH="0" baseline="0" noProof="0" dirty="0">
              <a:ln w="12700">
                <a:solidFill>
                  <a:srgbClr val="000000">
                    <a:lumMod val="85000"/>
                    <a:lumOff val="1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1" name="TextBox 28">
            <a:extLst>
              <a:ext uri="{FF2B5EF4-FFF2-40B4-BE49-F238E27FC236}">
                <a16:creationId xmlns:a16="http://schemas.microsoft.com/office/drawing/2014/main" id="{803B5413-7D44-3CED-D91E-BEB2A9B185BC}"/>
              </a:ext>
            </a:extLst>
          </p:cNvPr>
          <p:cNvSpPr txBox="1">
            <a:spLocks noChangeArrowheads="1"/>
          </p:cNvSpPr>
          <p:nvPr/>
        </p:nvSpPr>
        <p:spPr bwMode="auto">
          <a:xfrm rot="60000">
            <a:off x="9348837" y="4369344"/>
            <a:ext cx="1948487" cy="39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ClrTx/>
              <a:buFontTx/>
              <a:buNone/>
              <a:defRPr sz="200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–"/>
              <a:defRPr sz="2000">
                <a:solidFill>
                  <a:srgbClr val="40404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•"/>
              <a:defRPr sz="2000">
                <a:solidFill>
                  <a:srgbClr val="40404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–"/>
              <a:defRPr sz="2000">
                <a:solidFill>
                  <a:srgbClr val="40404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994" dirty="0">
                <a:ln w="12700">
                  <a:solidFill>
                    <a:srgbClr val="000000">
                      <a:lumMod val="85000"/>
                      <a:lumOff val="15000"/>
                    </a:srgbClr>
                  </a:solidFill>
                </a:ln>
                <a:solidFill>
                  <a:prstClr val="white"/>
                </a:solidFill>
              </a:rPr>
              <a:t>W 8TH AVE </a:t>
            </a:r>
            <a:endParaRPr kumimoji="0" lang="en-US" altLang="en-US" sz="1994" b="0" i="0" u="none" strike="noStrike" kern="1200" cap="none" spc="0" normalizeH="0" baseline="0" noProof="0" dirty="0">
              <a:ln w="12700">
                <a:solidFill>
                  <a:srgbClr val="000000">
                    <a:lumMod val="85000"/>
                    <a:lumOff val="1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TextBox 28">
            <a:extLst>
              <a:ext uri="{FF2B5EF4-FFF2-40B4-BE49-F238E27FC236}">
                <a16:creationId xmlns:a16="http://schemas.microsoft.com/office/drawing/2014/main" id="{FB21ABBE-D396-CF41-5161-8C7E10E9DB6E}"/>
              </a:ext>
            </a:extLst>
          </p:cNvPr>
          <p:cNvSpPr txBox="1">
            <a:spLocks noChangeArrowheads="1"/>
          </p:cNvSpPr>
          <p:nvPr/>
        </p:nvSpPr>
        <p:spPr bwMode="auto">
          <a:xfrm rot="60000">
            <a:off x="9433848" y="1846351"/>
            <a:ext cx="1948487" cy="39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ClrTx/>
              <a:buFontTx/>
              <a:buNone/>
              <a:defRPr sz="200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–"/>
              <a:defRPr sz="2000">
                <a:solidFill>
                  <a:srgbClr val="40404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•"/>
              <a:defRPr sz="2000">
                <a:solidFill>
                  <a:srgbClr val="40404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–"/>
              <a:defRPr sz="2000">
                <a:solidFill>
                  <a:srgbClr val="40404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994" dirty="0">
                <a:ln w="12700">
                  <a:solidFill>
                    <a:srgbClr val="000000">
                      <a:lumMod val="85000"/>
                      <a:lumOff val="15000"/>
                    </a:srgbClr>
                  </a:solidFill>
                </a:ln>
                <a:solidFill>
                  <a:prstClr val="white"/>
                </a:solidFill>
              </a:rPr>
              <a:t>W 6TH AVE </a:t>
            </a:r>
            <a:endParaRPr kumimoji="0" lang="en-US" altLang="en-US" sz="1994" b="0" i="0" u="none" strike="noStrike" kern="1200" cap="none" spc="0" normalizeH="0" baseline="0" noProof="0" dirty="0">
              <a:ln w="12700">
                <a:solidFill>
                  <a:srgbClr val="000000">
                    <a:lumMod val="85000"/>
                    <a:lumOff val="1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DBED5A-2D91-5F9F-65AB-DECCB8CF4745}"/>
              </a:ext>
            </a:extLst>
          </p:cNvPr>
          <p:cNvSpPr txBox="1"/>
          <p:nvPr/>
        </p:nvSpPr>
        <p:spPr>
          <a:xfrm rot="60000">
            <a:off x="7782903" y="3362126"/>
            <a:ext cx="1054311" cy="999322"/>
          </a:xfrm>
          <a:custGeom>
            <a:avLst/>
            <a:gdLst>
              <a:gd name="csX0" fmla="*/ 0 w 858219"/>
              <a:gd name="csY0" fmla="*/ 0 h 846679"/>
              <a:gd name="csX1" fmla="*/ 858219 w 858219"/>
              <a:gd name="csY1" fmla="*/ 0 h 846679"/>
              <a:gd name="csX2" fmla="*/ 858219 w 858219"/>
              <a:gd name="csY2" fmla="*/ 846679 h 846679"/>
              <a:gd name="csX3" fmla="*/ 0 w 858219"/>
              <a:gd name="csY3" fmla="*/ 846679 h 846679"/>
              <a:gd name="csX4" fmla="*/ 0 w 858219"/>
              <a:gd name="csY4" fmla="*/ 0 h 846679"/>
              <a:gd name="csX0" fmla="*/ 0 w 1353444"/>
              <a:gd name="csY0" fmla="*/ 8645 h 846679"/>
              <a:gd name="csX1" fmla="*/ 1353444 w 1353444"/>
              <a:gd name="csY1" fmla="*/ 0 h 846679"/>
              <a:gd name="csX2" fmla="*/ 1353444 w 1353444"/>
              <a:gd name="csY2" fmla="*/ 846679 h 846679"/>
              <a:gd name="csX3" fmla="*/ 495225 w 1353444"/>
              <a:gd name="csY3" fmla="*/ 846679 h 846679"/>
              <a:gd name="csX4" fmla="*/ 0 w 1353444"/>
              <a:gd name="csY4" fmla="*/ 8645 h 846679"/>
              <a:gd name="csX0" fmla="*/ 165379 w 1518823"/>
              <a:gd name="csY0" fmla="*/ 8645 h 1477429"/>
              <a:gd name="csX1" fmla="*/ 1518823 w 1518823"/>
              <a:gd name="csY1" fmla="*/ 0 h 1477429"/>
              <a:gd name="csX2" fmla="*/ 1518823 w 1518823"/>
              <a:gd name="csY2" fmla="*/ 846679 h 1477429"/>
              <a:gd name="csX3" fmla="*/ 0 w 1518823"/>
              <a:gd name="csY3" fmla="*/ 1477429 h 1477429"/>
              <a:gd name="csX4" fmla="*/ 165379 w 1518823"/>
              <a:gd name="csY4" fmla="*/ 8645 h 1477429"/>
              <a:gd name="csX0" fmla="*/ 165379 w 1534723"/>
              <a:gd name="csY0" fmla="*/ 8645 h 1484674"/>
              <a:gd name="csX1" fmla="*/ 1518823 w 1534723"/>
              <a:gd name="csY1" fmla="*/ 0 h 1484674"/>
              <a:gd name="csX2" fmla="*/ 1534723 w 1534723"/>
              <a:gd name="csY2" fmla="*/ 1484674 h 1484674"/>
              <a:gd name="csX3" fmla="*/ 0 w 1534723"/>
              <a:gd name="csY3" fmla="*/ 1477429 h 1484674"/>
              <a:gd name="csX4" fmla="*/ 165379 w 1534723"/>
              <a:gd name="csY4" fmla="*/ 8645 h 1484674"/>
              <a:gd name="csX0" fmla="*/ 165379 w 1534723"/>
              <a:gd name="csY0" fmla="*/ 8645 h 1484674"/>
              <a:gd name="csX1" fmla="*/ 1518823 w 1534723"/>
              <a:gd name="csY1" fmla="*/ 0 h 1484674"/>
              <a:gd name="csX2" fmla="*/ 1534723 w 1534723"/>
              <a:gd name="csY2" fmla="*/ 1484674 h 1484674"/>
              <a:gd name="csX3" fmla="*/ 0 w 1534723"/>
              <a:gd name="csY3" fmla="*/ 1477429 h 1484674"/>
              <a:gd name="csX4" fmla="*/ 91026 w 1534723"/>
              <a:gd name="csY4" fmla="*/ 649140 h 1484674"/>
              <a:gd name="csX5" fmla="*/ 165379 w 1534723"/>
              <a:gd name="csY5" fmla="*/ 8645 h 1484674"/>
              <a:gd name="csX0" fmla="*/ 165379 w 1534723"/>
              <a:gd name="csY0" fmla="*/ 8645 h 1484674"/>
              <a:gd name="csX1" fmla="*/ 1518823 w 1534723"/>
              <a:gd name="csY1" fmla="*/ 0 h 1484674"/>
              <a:gd name="csX2" fmla="*/ 1534723 w 1534723"/>
              <a:gd name="csY2" fmla="*/ 1484674 h 1484674"/>
              <a:gd name="csX3" fmla="*/ 0 w 1534723"/>
              <a:gd name="csY3" fmla="*/ 1477429 h 1484674"/>
              <a:gd name="csX4" fmla="*/ 207743 w 1534723"/>
              <a:gd name="csY4" fmla="*/ 513732 h 1484674"/>
              <a:gd name="csX5" fmla="*/ 165379 w 1534723"/>
              <a:gd name="csY5" fmla="*/ 8645 h 1484674"/>
              <a:gd name="csX0" fmla="*/ 165379 w 1534723"/>
              <a:gd name="csY0" fmla="*/ 8645 h 1484674"/>
              <a:gd name="csX1" fmla="*/ 1518823 w 1534723"/>
              <a:gd name="csY1" fmla="*/ 0 h 1484674"/>
              <a:gd name="csX2" fmla="*/ 1534723 w 1534723"/>
              <a:gd name="csY2" fmla="*/ 1484674 h 1484674"/>
              <a:gd name="csX3" fmla="*/ 0 w 1534723"/>
              <a:gd name="csY3" fmla="*/ 1477429 h 1484674"/>
              <a:gd name="csX4" fmla="*/ 207743 w 1534723"/>
              <a:gd name="csY4" fmla="*/ 513732 h 1484674"/>
              <a:gd name="csX5" fmla="*/ 185289 w 1534723"/>
              <a:gd name="csY5" fmla="*/ 318832 h 1484674"/>
              <a:gd name="csX6" fmla="*/ 165379 w 1534723"/>
              <a:gd name="csY6" fmla="*/ 8645 h 1484674"/>
              <a:gd name="csX0" fmla="*/ 165379 w 1534723"/>
              <a:gd name="csY0" fmla="*/ 8645 h 1484674"/>
              <a:gd name="csX1" fmla="*/ 1518823 w 1534723"/>
              <a:gd name="csY1" fmla="*/ 0 h 1484674"/>
              <a:gd name="csX2" fmla="*/ 1534723 w 1534723"/>
              <a:gd name="csY2" fmla="*/ 1484674 h 1484674"/>
              <a:gd name="csX3" fmla="*/ 0 w 1534723"/>
              <a:gd name="csY3" fmla="*/ 1477429 h 1484674"/>
              <a:gd name="csX4" fmla="*/ 207743 w 1534723"/>
              <a:gd name="csY4" fmla="*/ 513732 h 1484674"/>
              <a:gd name="csX5" fmla="*/ 162893 w 1534723"/>
              <a:gd name="csY5" fmla="*/ 400198 h 1484674"/>
              <a:gd name="csX6" fmla="*/ 165379 w 1534723"/>
              <a:gd name="csY6" fmla="*/ 8645 h 1484674"/>
              <a:gd name="csX0" fmla="*/ 165379 w 1534723"/>
              <a:gd name="csY0" fmla="*/ 8645 h 1484674"/>
              <a:gd name="csX1" fmla="*/ 1518823 w 1534723"/>
              <a:gd name="csY1" fmla="*/ 0 h 1484674"/>
              <a:gd name="csX2" fmla="*/ 1534723 w 1534723"/>
              <a:gd name="csY2" fmla="*/ 1484674 h 1484674"/>
              <a:gd name="csX3" fmla="*/ 0 w 1534723"/>
              <a:gd name="csY3" fmla="*/ 1477429 h 1484674"/>
              <a:gd name="csX4" fmla="*/ 83557 w 1534723"/>
              <a:gd name="csY4" fmla="*/ 1039855 h 1484674"/>
              <a:gd name="csX5" fmla="*/ 207743 w 1534723"/>
              <a:gd name="csY5" fmla="*/ 513732 h 1484674"/>
              <a:gd name="csX6" fmla="*/ 162893 w 1534723"/>
              <a:gd name="csY6" fmla="*/ 400198 h 1484674"/>
              <a:gd name="csX7" fmla="*/ 165379 w 1534723"/>
              <a:gd name="csY7" fmla="*/ 8645 h 1484674"/>
              <a:gd name="csX0" fmla="*/ 165379 w 1534723"/>
              <a:gd name="csY0" fmla="*/ 8645 h 1484674"/>
              <a:gd name="csX1" fmla="*/ 1518823 w 1534723"/>
              <a:gd name="csY1" fmla="*/ 0 h 1484674"/>
              <a:gd name="csX2" fmla="*/ 1534723 w 1534723"/>
              <a:gd name="csY2" fmla="*/ 1484674 h 1484674"/>
              <a:gd name="csX3" fmla="*/ 0 w 1534723"/>
              <a:gd name="csY3" fmla="*/ 1477429 h 1484674"/>
              <a:gd name="csX4" fmla="*/ 12571 w 1534723"/>
              <a:gd name="csY4" fmla="*/ 793406 h 1484674"/>
              <a:gd name="csX5" fmla="*/ 207743 w 1534723"/>
              <a:gd name="csY5" fmla="*/ 513732 h 1484674"/>
              <a:gd name="csX6" fmla="*/ 162893 w 1534723"/>
              <a:gd name="csY6" fmla="*/ 400198 h 1484674"/>
              <a:gd name="csX7" fmla="*/ 165379 w 1534723"/>
              <a:gd name="csY7" fmla="*/ 8645 h 1484674"/>
              <a:gd name="csX0" fmla="*/ 165379 w 1534723"/>
              <a:gd name="csY0" fmla="*/ 8645 h 1484674"/>
              <a:gd name="csX1" fmla="*/ 1518823 w 1534723"/>
              <a:gd name="csY1" fmla="*/ 0 h 1484674"/>
              <a:gd name="csX2" fmla="*/ 1534723 w 1534723"/>
              <a:gd name="csY2" fmla="*/ 1484674 h 1484674"/>
              <a:gd name="csX3" fmla="*/ 0 w 1534723"/>
              <a:gd name="csY3" fmla="*/ 1477429 h 1484674"/>
              <a:gd name="csX4" fmla="*/ 12571 w 1534723"/>
              <a:gd name="csY4" fmla="*/ 793406 h 1484674"/>
              <a:gd name="csX5" fmla="*/ 119348 w 1534723"/>
              <a:gd name="csY5" fmla="*/ 634356 h 1484674"/>
              <a:gd name="csX6" fmla="*/ 207743 w 1534723"/>
              <a:gd name="csY6" fmla="*/ 513732 h 1484674"/>
              <a:gd name="csX7" fmla="*/ 162893 w 1534723"/>
              <a:gd name="csY7" fmla="*/ 400198 h 1484674"/>
              <a:gd name="csX8" fmla="*/ 165379 w 1534723"/>
              <a:gd name="csY8" fmla="*/ 8645 h 1484674"/>
              <a:gd name="csX0" fmla="*/ 165379 w 1534723"/>
              <a:gd name="csY0" fmla="*/ 8645 h 1484674"/>
              <a:gd name="csX1" fmla="*/ 1518823 w 1534723"/>
              <a:gd name="csY1" fmla="*/ 0 h 1484674"/>
              <a:gd name="csX2" fmla="*/ 1534723 w 1534723"/>
              <a:gd name="csY2" fmla="*/ 1484674 h 1484674"/>
              <a:gd name="csX3" fmla="*/ 0 w 1534723"/>
              <a:gd name="csY3" fmla="*/ 1477429 h 1484674"/>
              <a:gd name="csX4" fmla="*/ 12571 w 1534723"/>
              <a:gd name="csY4" fmla="*/ 793406 h 1484674"/>
              <a:gd name="csX5" fmla="*/ 212814 w 1534723"/>
              <a:gd name="csY5" fmla="*/ 804201 h 1484674"/>
              <a:gd name="csX6" fmla="*/ 207743 w 1534723"/>
              <a:gd name="csY6" fmla="*/ 513732 h 1484674"/>
              <a:gd name="csX7" fmla="*/ 162893 w 1534723"/>
              <a:gd name="csY7" fmla="*/ 400198 h 1484674"/>
              <a:gd name="csX8" fmla="*/ 165379 w 1534723"/>
              <a:gd name="csY8" fmla="*/ 8645 h 1484674"/>
              <a:gd name="csX0" fmla="*/ 165379 w 1557416"/>
              <a:gd name="csY0" fmla="*/ 0 h 1476029"/>
              <a:gd name="csX1" fmla="*/ 1557416 w 1557416"/>
              <a:gd name="csY1" fmla="*/ 19261 h 1476029"/>
              <a:gd name="csX2" fmla="*/ 1534723 w 1557416"/>
              <a:gd name="csY2" fmla="*/ 1476029 h 1476029"/>
              <a:gd name="csX3" fmla="*/ 0 w 1557416"/>
              <a:gd name="csY3" fmla="*/ 1468784 h 1476029"/>
              <a:gd name="csX4" fmla="*/ 12571 w 1557416"/>
              <a:gd name="csY4" fmla="*/ 784761 h 1476029"/>
              <a:gd name="csX5" fmla="*/ 212814 w 1557416"/>
              <a:gd name="csY5" fmla="*/ 795556 h 1476029"/>
              <a:gd name="csX6" fmla="*/ 207743 w 1557416"/>
              <a:gd name="csY6" fmla="*/ 505087 h 1476029"/>
              <a:gd name="csX7" fmla="*/ 162893 w 1557416"/>
              <a:gd name="csY7" fmla="*/ 391553 h 1476029"/>
              <a:gd name="csX8" fmla="*/ 165379 w 1557416"/>
              <a:gd name="csY8" fmla="*/ 0 h 1476029"/>
              <a:gd name="csX0" fmla="*/ 165379 w 1557250"/>
              <a:gd name="csY0" fmla="*/ 0 h 1476029"/>
              <a:gd name="csX1" fmla="*/ 1557250 w 1557250"/>
              <a:gd name="csY1" fmla="*/ 9738 h 1476029"/>
              <a:gd name="csX2" fmla="*/ 1534723 w 1557250"/>
              <a:gd name="csY2" fmla="*/ 1476029 h 1476029"/>
              <a:gd name="csX3" fmla="*/ 0 w 1557250"/>
              <a:gd name="csY3" fmla="*/ 1468784 h 1476029"/>
              <a:gd name="csX4" fmla="*/ 12571 w 1557250"/>
              <a:gd name="csY4" fmla="*/ 784761 h 1476029"/>
              <a:gd name="csX5" fmla="*/ 212814 w 1557250"/>
              <a:gd name="csY5" fmla="*/ 795556 h 1476029"/>
              <a:gd name="csX6" fmla="*/ 207743 w 1557250"/>
              <a:gd name="csY6" fmla="*/ 505087 h 1476029"/>
              <a:gd name="csX7" fmla="*/ 162893 w 1557250"/>
              <a:gd name="csY7" fmla="*/ 391553 h 1476029"/>
              <a:gd name="csX8" fmla="*/ 165379 w 1557250"/>
              <a:gd name="csY8" fmla="*/ 0 h 147602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557250" h="1476029">
                <a:moveTo>
                  <a:pt x="165379" y="0"/>
                </a:moveTo>
                <a:lnTo>
                  <a:pt x="1557250" y="9738"/>
                </a:lnTo>
                <a:lnTo>
                  <a:pt x="1534723" y="1476029"/>
                </a:lnTo>
                <a:lnTo>
                  <a:pt x="0" y="1468784"/>
                </a:lnTo>
                <a:lnTo>
                  <a:pt x="12571" y="784761"/>
                </a:lnTo>
                <a:lnTo>
                  <a:pt x="212814" y="795556"/>
                </a:lnTo>
                <a:cubicBezTo>
                  <a:pt x="211124" y="698733"/>
                  <a:pt x="209433" y="601910"/>
                  <a:pt x="207743" y="505087"/>
                </a:cubicBezTo>
                <a:lnTo>
                  <a:pt x="162893" y="391553"/>
                </a:lnTo>
                <a:cubicBezTo>
                  <a:pt x="163722" y="261035"/>
                  <a:pt x="164550" y="130518"/>
                  <a:pt x="165379" y="0"/>
                </a:cubicBezTo>
                <a:close/>
              </a:path>
            </a:pathLst>
          </a:custGeom>
          <a:solidFill>
            <a:srgbClr val="8D2F33"/>
          </a:solidFill>
          <a:ln w="5715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txBody>
          <a:bodyPr wrap="squar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SITE</a:t>
            </a:r>
            <a:endParaRPr kumimoji="0" lang="en-CA" sz="1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D5744643-698F-31FB-65F8-5FA993A05170}"/>
              </a:ext>
            </a:extLst>
          </p:cNvPr>
          <p:cNvSpPr txBox="1">
            <a:spLocks noChangeArrowheads="1"/>
          </p:cNvSpPr>
          <p:nvPr/>
        </p:nvSpPr>
        <p:spPr bwMode="auto">
          <a:xfrm rot="60000">
            <a:off x="9348837" y="3099770"/>
            <a:ext cx="1948487" cy="39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ClrTx/>
              <a:buFontTx/>
              <a:buNone/>
              <a:defRPr sz="200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–"/>
              <a:defRPr sz="2000">
                <a:solidFill>
                  <a:srgbClr val="40404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•"/>
              <a:defRPr sz="2000">
                <a:solidFill>
                  <a:srgbClr val="40404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–"/>
              <a:defRPr sz="2000">
                <a:solidFill>
                  <a:srgbClr val="40404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B8D"/>
              </a:buClr>
              <a:buFont typeface="Arial" charset="0"/>
              <a:buChar char="»"/>
              <a:defRPr sz="2000">
                <a:solidFill>
                  <a:srgbClr val="40404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994" dirty="0">
                <a:ln w="12700">
                  <a:solidFill>
                    <a:srgbClr val="000000">
                      <a:lumMod val="85000"/>
                      <a:lumOff val="15000"/>
                    </a:srgbClr>
                  </a:solidFill>
                </a:ln>
                <a:solidFill>
                  <a:prstClr val="white"/>
                </a:solidFill>
              </a:rPr>
              <a:t>W 7TH AVE </a:t>
            </a:r>
            <a:endParaRPr kumimoji="0" lang="en-US" altLang="en-US" sz="1994" b="0" i="0" u="none" strike="noStrike" kern="1200" cap="none" spc="0" normalizeH="0" baseline="0" noProof="0" dirty="0">
              <a:ln w="12700">
                <a:solidFill>
                  <a:srgbClr val="000000">
                    <a:lumMod val="85000"/>
                    <a:lumOff val="1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39C6DE2-8055-B766-9F9C-BD8936BE7FBF}"/>
              </a:ext>
            </a:extLst>
          </p:cNvPr>
          <p:cNvSpPr/>
          <p:nvPr/>
        </p:nvSpPr>
        <p:spPr>
          <a:xfrm>
            <a:off x="377403" y="2391807"/>
            <a:ext cx="561281" cy="281964"/>
          </a:xfrm>
          <a:prstGeom prst="rect">
            <a:avLst/>
          </a:prstGeom>
          <a:solidFill>
            <a:srgbClr val="AC6A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3E0B0B8-A3CF-14CD-909E-7A1C9D18426D}"/>
              </a:ext>
            </a:extLst>
          </p:cNvPr>
          <p:cNvSpPr/>
          <p:nvPr/>
        </p:nvSpPr>
        <p:spPr>
          <a:xfrm>
            <a:off x="377403" y="2860756"/>
            <a:ext cx="561281" cy="281964"/>
          </a:xfrm>
          <a:prstGeom prst="rect">
            <a:avLst/>
          </a:prstGeom>
          <a:solidFill>
            <a:srgbClr val="C329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3B3287E-EB86-80E7-F7C5-217880411D81}"/>
              </a:ext>
            </a:extLst>
          </p:cNvPr>
          <p:cNvSpPr/>
          <p:nvPr/>
        </p:nvSpPr>
        <p:spPr>
          <a:xfrm>
            <a:off x="377403" y="3329705"/>
            <a:ext cx="561281" cy="281964"/>
          </a:xfrm>
          <a:prstGeom prst="rect">
            <a:avLst/>
          </a:prstGeom>
          <a:solidFill>
            <a:srgbClr val="8D2F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9A6A65-515F-00BD-B4C4-CE8906F51A0E}"/>
              </a:ext>
            </a:extLst>
          </p:cNvPr>
          <p:cNvSpPr/>
          <p:nvPr/>
        </p:nvSpPr>
        <p:spPr>
          <a:xfrm>
            <a:off x="377403" y="3798654"/>
            <a:ext cx="561281" cy="281964"/>
          </a:xfrm>
          <a:prstGeom prst="rect">
            <a:avLst/>
          </a:prstGeom>
          <a:solidFill>
            <a:srgbClr val="B4D0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0AA137-6DDA-4BB4-D640-93071A5DB6C1}"/>
              </a:ext>
            </a:extLst>
          </p:cNvPr>
          <p:cNvSpPr txBox="1"/>
          <p:nvPr/>
        </p:nvSpPr>
        <p:spPr>
          <a:xfrm>
            <a:off x="333156" y="1612669"/>
            <a:ext cx="37960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ODP Generalized Land Use Designations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8462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5F4C3-25B6-E40A-D21C-0B6DED564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B143DBC-BD80-CE5F-ED8C-E6D2F25EC0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13"/>
          <a:stretch>
            <a:fillRect/>
          </a:stretch>
        </p:blipFill>
        <p:spPr>
          <a:xfrm>
            <a:off x="5779008" y="1155320"/>
            <a:ext cx="5644638" cy="570119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8C0F23B-659C-E4CE-BDFA-564F4383E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Broadway Plan</a:t>
            </a:r>
            <a:endParaRPr lang="en-CA"/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0394B742-FAFC-321A-D9D7-504D0091F76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/>
          <a:srcRect t="-23" b="-111"/>
          <a:stretch>
            <a:fillRect/>
          </a:stretch>
        </p:blipFill>
        <p:spPr>
          <a:xfrm>
            <a:off x="237600" y="1253833"/>
            <a:ext cx="4743055" cy="3662296"/>
          </a:xfrm>
          <a:prstGeom prst="rect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2540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6" name="5-Point Star 5">
            <a:extLst>
              <a:ext uri="{FF2B5EF4-FFF2-40B4-BE49-F238E27FC236}">
                <a16:creationId xmlns:a16="http://schemas.microsoft.com/office/drawing/2014/main" id="{AF30A5C5-FD60-DE71-1E84-60984FB5F673}"/>
              </a:ext>
            </a:extLst>
          </p:cNvPr>
          <p:cNvSpPr/>
          <p:nvPr/>
        </p:nvSpPr>
        <p:spPr>
          <a:xfrm>
            <a:off x="7802706" y="3928266"/>
            <a:ext cx="383026" cy="388619"/>
          </a:xfrm>
          <a:prstGeom prst="star5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CA" sz="1350" kern="120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169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C1691-5AE1-6633-8C84-1BD9E493D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9CA616A-AD2B-9418-0699-A3D9C50A0DB1}"/>
              </a:ext>
            </a:extLst>
          </p:cNvPr>
          <p:cNvSpPr txBox="1"/>
          <p:nvPr/>
        </p:nvSpPr>
        <p:spPr>
          <a:xfrm>
            <a:off x="4246729" y="3606404"/>
            <a:ext cx="350884" cy="281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14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SITE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74F345C-DAF3-85B4-0592-91EF45B075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553790"/>
              </p:ext>
            </p:extLst>
          </p:nvPr>
        </p:nvGraphicFramePr>
        <p:xfrm>
          <a:off x="324035" y="1135686"/>
          <a:ext cx="5936087" cy="5628910"/>
        </p:xfrm>
        <a:graphic>
          <a:graphicData uri="http://schemas.openxmlformats.org/drawingml/2006/table">
            <a:tbl>
              <a:tblPr firstCol="1" bandRow="1">
                <a:tableStyleId>{7E9639D4-E3E2-4D34-9284-5A2195B3D0D7}</a:tableStyleId>
              </a:tblPr>
              <a:tblGrid>
                <a:gridCol w="1387534">
                  <a:extLst>
                    <a:ext uri="{9D8B030D-6E8A-4147-A177-3AD203B41FA5}">
                      <a16:colId xmlns:a16="http://schemas.microsoft.com/office/drawing/2014/main" val="2143036691"/>
                    </a:ext>
                  </a:extLst>
                </a:gridCol>
                <a:gridCol w="4548553">
                  <a:extLst>
                    <a:ext uri="{9D8B030D-6E8A-4147-A177-3AD203B41FA5}">
                      <a16:colId xmlns:a16="http://schemas.microsoft.com/office/drawing/2014/main" val="2206883392"/>
                    </a:ext>
                  </a:extLst>
                </a:gridCol>
              </a:tblGrid>
              <a:tr h="647919">
                <a:tc gridSpan="2">
                  <a:txBody>
                    <a:bodyPr/>
                    <a:lstStyle/>
                    <a:p>
                      <a:pPr marL="0" marR="0" lvl="0" indent="0" algn="l" defTabSz="6686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126E78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Summary</a:t>
                      </a:r>
                      <a:endParaRPr lang="en-CA" sz="1600" b="1">
                        <a:solidFill>
                          <a:srgbClr val="126E78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2345" marR="124691" marT="31173" marB="3117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sz="2400" b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81064818"/>
                  </a:ext>
                </a:extLst>
              </a:tr>
              <a:tr h="647919"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Height</a:t>
                      </a:r>
                      <a:endParaRPr lang="en-CA" sz="1600" b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2345" marR="124691" marT="31173" marB="3117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31 </a:t>
                      </a:r>
                      <a:r>
                        <a:rPr lang="en-US" sz="1600" b="0" dirty="0" err="1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storeys</a:t>
                      </a:r>
                      <a:r>
                        <a:rPr lang="en-US" sz="1600" b="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, 102 m (335 ft.)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29 </a:t>
                      </a:r>
                      <a:r>
                        <a:rPr lang="en-US" sz="1600" b="0" dirty="0" err="1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storeys</a:t>
                      </a:r>
                      <a:r>
                        <a:rPr lang="en-US" sz="1600" b="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, 92 m (302 ft.)</a:t>
                      </a:r>
                      <a:endParaRPr lang="en-CA" sz="1600" b="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124691" marR="62345" marT="31173" marB="3117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418443"/>
                  </a:ext>
                </a:extLst>
              </a:tr>
              <a:tr h="647919"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Density</a:t>
                      </a:r>
                      <a:endParaRPr lang="en-CA" sz="1600" b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2345" marR="124691" marT="31173" marB="3117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8.56 FSR</a:t>
                      </a:r>
                      <a:endParaRPr lang="en-CA" sz="1600" b="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124691" marR="62345" marT="31173" marB="3117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512682"/>
                  </a:ext>
                </a:extLst>
              </a:tr>
              <a:tr h="647919"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Land use(s)</a:t>
                      </a:r>
                      <a:endParaRPr lang="en-CA" sz="1600" b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2345" marR="124691" marT="31173" marB="3117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Residential, Commercial</a:t>
                      </a:r>
                      <a:endParaRPr lang="en-CA" sz="1600" b="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124691" marR="62345" marT="31173" marB="3117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0748915"/>
                  </a:ext>
                </a:extLst>
              </a:tr>
              <a:tr h="1518617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Housing</a:t>
                      </a:r>
                      <a:endParaRPr lang="en-CA" sz="1600" b="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2345" marR="124691" marT="31173" marB="3117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441 strata units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98 in-kind social housing units</a:t>
                      </a:r>
                    </a:p>
                  </a:txBody>
                  <a:tcPr marL="124691" marR="62345" marT="31173" marB="3117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742951"/>
                  </a:ext>
                </a:extLst>
              </a:tr>
              <a:tr h="1518617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Other details</a:t>
                      </a:r>
                      <a:endParaRPr lang="en-CA" sz="1600" b="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2345" marR="124691" marT="31173" marB="3117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37 space in-kind childcare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Commercial retail space at grade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Privately-Owned Public Space (POPS)</a:t>
                      </a:r>
                    </a:p>
                  </a:txBody>
                  <a:tcPr marL="124691" marR="62345" marT="31173" marB="3117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98348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F2376E5-64EE-9440-1710-5A88D2CAF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0" r="24200"/>
          <a:stretch>
            <a:fillRect/>
          </a:stretch>
        </p:blipFill>
        <p:spPr>
          <a:xfrm>
            <a:off x="6255912" y="1091074"/>
            <a:ext cx="5936088" cy="576692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4CE8E25-6409-9BDC-D2CC-F44C96B95E6D}"/>
              </a:ext>
            </a:extLst>
          </p:cNvPr>
          <p:cNvGrpSpPr/>
          <p:nvPr/>
        </p:nvGrpSpPr>
        <p:grpSpPr>
          <a:xfrm rot="2700000">
            <a:off x="11630877" y="6196734"/>
            <a:ext cx="474179" cy="607921"/>
            <a:chOff x="16717745" y="8913718"/>
            <a:chExt cx="695462" cy="89161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F1A2C27-B470-89CB-73F2-20A61939610F}"/>
                </a:ext>
              </a:extLst>
            </p:cNvPr>
            <p:cNvSpPr/>
            <p:nvPr/>
          </p:nvSpPr>
          <p:spPr>
            <a:xfrm>
              <a:off x="16794248" y="9104483"/>
              <a:ext cx="542457" cy="542457"/>
            </a:xfrm>
            <a:prstGeom prst="ellipse">
              <a:avLst/>
            </a:prstGeom>
            <a:solidFill>
              <a:srgbClr val="1C777C"/>
            </a:solidFill>
          </p:spPr>
          <p:txBody>
            <a:bodyPr wrap="square" rtlCol="0" anchor="ctr">
              <a:noAutofit/>
            </a:bodyPr>
            <a:lstStyle/>
            <a:p>
              <a:pPr marL="19698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636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D90A729-8E7D-B259-E40A-01AFB2231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17745" y="8913718"/>
              <a:ext cx="695462" cy="89161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553173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363DC-FFD4-F051-F44A-A5E1302B72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20" y="1639889"/>
            <a:ext cx="7343968" cy="4207120"/>
          </a:xfrm>
        </p:spPr>
        <p:txBody>
          <a:bodyPr/>
          <a:lstStyle/>
          <a:p>
            <a:r>
              <a:rPr lang="en-US" dirty="0"/>
              <a:t>Consultations required for ODP amendment</a:t>
            </a:r>
          </a:p>
          <a:p>
            <a:r>
              <a:rPr lang="en-US" dirty="0"/>
              <a:t>Consulted Vancouver School Board (VSB), Conseil </a:t>
            </a:r>
            <a:r>
              <a:rPr lang="en-US" dirty="0" err="1"/>
              <a:t>scolaire</a:t>
            </a:r>
            <a:r>
              <a:rPr lang="en-US" dirty="0"/>
              <a:t> </a:t>
            </a:r>
            <a:r>
              <a:rPr lang="en-US" dirty="0" err="1"/>
              <a:t>fran</a:t>
            </a:r>
            <a:r>
              <a:rPr lang="fr-CA" dirty="0" err="1"/>
              <a:t>cophone</a:t>
            </a:r>
            <a:r>
              <a:rPr lang="fr-CA" dirty="0"/>
              <a:t>, and </a:t>
            </a:r>
            <a:r>
              <a:rPr lang="en-CA"/>
              <a:t>Musqueam Indian Band, Squamish Nation and Tsleil-Waututh Nation</a:t>
            </a:r>
            <a:endParaRPr lang="en-US" noProof="0" dirty="0"/>
          </a:p>
          <a:p>
            <a:r>
              <a:rPr lang="en-US" noProof="0" dirty="0"/>
              <a:t>VSB noted capacity issues at Kitsilano High School</a:t>
            </a:r>
          </a:p>
        </p:txBody>
      </p:sp>
      <p:pic>
        <p:nvPicPr>
          <p:cNvPr id="4" name="Picture Placeholder 2">
            <a:extLst>
              <a:ext uri="{FF2B5EF4-FFF2-40B4-BE49-F238E27FC236}">
                <a16:creationId xmlns:a16="http://schemas.microsoft.com/office/drawing/2014/main" id="{2913EDB8-7C52-1478-6064-0523AA7868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/>
        </p:blipFill>
        <p:spPr>
          <a:xfrm>
            <a:off x="601663" y="1639888"/>
            <a:ext cx="3460750" cy="4475162"/>
          </a:xfrm>
          <a:prstGeom prst="rect">
            <a:avLst/>
          </a:prstGeom>
          <a:ln w="3175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045724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C4F1F-7784-7943-14F7-1049A9445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7F643FF-5AAD-EDAB-9E6B-34C207E15096}"/>
              </a:ext>
            </a:extLst>
          </p:cNvPr>
          <p:cNvSpPr txBox="1">
            <a:spLocks/>
          </p:cNvSpPr>
          <p:nvPr/>
        </p:nvSpPr>
        <p:spPr>
          <a:xfrm>
            <a:off x="1174889" y="1777199"/>
            <a:ext cx="4921111" cy="4599217"/>
          </a:xfrm>
          <a:prstGeom prst="rect">
            <a:avLst/>
          </a:prstGeom>
          <a:solidFill>
            <a:srgbClr val="1893A0"/>
          </a:solidFill>
        </p:spPr>
        <p:txBody>
          <a:bodyPr vert="horz" lIns="91180" tIns="249382" rIns="91180" bIns="45590" rtlCol="0" anchor="t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600" kern="1200">
                <a:solidFill>
                  <a:srgbClr val="4449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037"/>
            <a:r>
              <a:rPr lang="en-US" sz="2200" b="1" dirty="0">
                <a:solidFill>
                  <a:schemeClr val="bg1"/>
                </a:solidFill>
              </a:rPr>
              <a:t>Support:</a:t>
            </a:r>
          </a:p>
          <a:p>
            <a:pPr marL="391813" marR="0" lvl="0" indent="-233789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91813" marR="0" lvl="0" indent="-233789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Housing</a:t>
            </a:r>
          </a:p>
          <a:p>
            <a:pPr marL="391813" marR="0" lvl="0" indent="-233789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Location</a:t>
            </a:r>
          </a:p>
          <a:p>
            <a:pPr marL="391813" marR="0" lvl="0" indent="-233789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Neighbourhood amenities</a:t>
            </a:r>
          </a:p>
          <a:p>
            <a:pPr marL="391813" marR="0" lvl="0" indent="-233789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91813" marR="0" lvl="0" indent="-233789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91813" marR="0" lvl="0" indent="-233789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91813" marR="0" lvl="0" indent="-233789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91813" marR="0" lvl="0" indent="-233789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91813" marR="0" lvl="0" indent="-233789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91813" marR="0" lvl="0" indent="-233789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91813" marR="0" lvl="0" indent="-233789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91813" marR="0" lvl="0" indent="-233789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91813" marR="0" lvl="0" indent="-233789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37037"/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E7E06-298B-8162-916E-3A79706A3A70}"/>
              </a:ext>
            </a:extLst>
          </p:cNvPr>
          <p:cNvSpPr txBox="1">
            <a:spLocks/>
          </p:cNvSpPr>
          <p:nvPr/>
        </p:nvSpPr>
        <p:spPr>
          <a:xfrm>
            <a:off x="6498880" y="1777199"/>
            <a:ext cx="4921111" cy="4599217"/>
          </a:xfrm>
          <a:prstGeom prst="rect">
            <a:avLst/>
          </a:prstGeom>
          <a:solidFill>
            <a:srgbClr val="126E78">
              <a:alpha val="20000"/>
            </a:srgbClr>
          </a:solidFill>
        </p:spPr>
        <p:txBody>
          <a:bodyPr vert="horz" lIns="91180" tIns="249382" rIns="91180" bIns="45590" rtlCol="0" anchor="t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600" kern="1200">
                <a:solidFill>
                  <a:srgbClr val="44494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l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037"/>
            <a:r>
              <a:rPr lang="en-US" sz="2200" b="1" dirty="0">
                <a:solidFill>
                  <a:srgbClr val="0E565E"/>
                </a:solidFill>
              </a:rPr>
              <a:t>Concerns </a:t>
            </a:r>
            <a:r>
              <a:rPr lang="en-US" sz="2200" dirty="0">
                <a:solidFill>
                  <a:srgbClr val="0E565E"/>
                </a:solidFill>
              </a:rPr>
              <a:t>and Responses</a:t>
            </a:r>
            <a:r>
              <a:rPr lang="en-US" sz="2200" b="1" dirty="0">
                <a:solidFill>
                  <a:srgbClr val="0E565E"/>
                </a:solidFill>
              </a:rPr>
              <a:t>:</a:t>
            </a:r>
          </a:p>
          <a:p>
            <a:pPr marL="237037"/>
            <a:endParaRPr lang="en-CA" sz="2200" dirty="0">
              <a:solidFill>
                <a:srgbClr val="0E565E"/>
              </a:solidFill>
            </a:endParaRPr>
          </a:p>
          <a:p>
            <a:pPr marL="470826" marR="0" lvl="0" indent="-233789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E56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E565E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Height</a:t>
            </a:r>
          </a:p>
          <a:p>
            <a:pPr marL="690563" marR="0" lvl="1" indent="-233363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E565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E565E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Generally meets intent of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E565E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Broadway Plan</a:t>
            </a:r>
          </a:p>
          <a:p>
            <a:pPr marL="690563" marR="0" lvl="1" indent="-233363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E565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400" dirty="0">
                <a:solidFill>
                  <a:srgbClr val="0E565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Support delivery of public benefits</a:t>
            </a:r>
            <a:endParaRPr kumimoji="0" lang="en-US" sz="1400" b="0" u="none" strike="noStrike" kern="1200" cap="none" spc="0" normalizeH="0" baseline="0" noProof="0" dirty="0">
              <a:ln>
                <a:noFill/>
              </a:ln>
              <a:solidFill>
                <a:srgbClr val="0E565E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470826" marR="0" lvl="1" indent="-233789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E565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400" b="0" u="none" strike="noStrike" kern="1200" cap="none" spc="0" normalizeH="0" baseline="0" noProof="0" dirty="0">
              <a:ln>
                <a:noFill/>
              </a:ln>
              <a:solidFill>
                <a:srgbClr val="0E565E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470826" marR="0" lvl="0" indent="-233789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E56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E565E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Shadowing and views</a:t>
            </a:r>
          </a:p>
          <a:p>
            <a:pPr marL="690563" marR="0" lvl="1" indent="-233363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E565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E565E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 shadows on public schools, parks or high streets, no impacts on protected public views</a:t>
            </a:r>
          </a:p>
          <a:p>
            <a:pPr marL="470826" marR="0" lvl="1" indent="-233789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E565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0E565E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470826" marR="0" lvl="1" indent="-233789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E56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36" b="1" i="0" u="none" strike="noStrike" kern="1200" cap="none" spc="0" normalizeH="0" baseline="0" noProof="0" dirty="0">
                <a:ln>
                  <a:noFill/>
                </a:ln>
                <a:solidFill>
                  <a:srgbClr val="0E565E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Infrastructure</a:t>
            </a:r>
          </a:p>
          <a:p>
            <a:pPr marL="690563" marR="0" lvl="1" indent="-233363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E565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E565E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Broadway Plan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E565E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Public Benefits Strategy</a:t>
            </a:r>
          </a:p>
          <a:p>
            <a:pPr marL="690563" marR="0" lvl="1" indent="-233363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E565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E565E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470826" marR="0" lvl="1" indent="-233789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E56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36" b="1" i="0" u="none" strike="noStrike" kern="1200" cap="none" spc="0" normalizeH="0" baseline="0" noProof="0" dirty="0">
                <a:ln>
                  <a:noFill/>
                </a:ln>
                <a:solidFill>
                  <a:srgbClr val="0E565E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Traffic and safety</a:t>
            </a:r>
          </a:p>
          <a:p>
            <a:pPr marL="690563" marR="0" lvl="1" indent="-233363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E565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E565E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 proximity to transit, bike routes</a:t>
            </a:r>
          </a:p>
          <a:p>
            <a:pPr marL="690563" marR="0" lvl="1" indent="-233363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E565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E565E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New sidewalks along frontages</a:t>
            </a:r>
          </a:p>
          <a:p>
            <a:pPr marL="237037"/>
            <a:endParaRPr lang="en-CA" sz="2200" dirty="0">
              <a:solidFill>
                <a:srgbClr val="0E56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48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7FBA5-2DA3-7CA5-A28C-D0B6B2ADE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6EB3AB3-4790-7C90-FDE9-0079FFCE21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1013403"/>
              </p:ext>
            </p:extLst>
          </p:nvPr>
        </p:nvGraphicFramePr>
        <p:xfrm>
          <a:off x="497896" y="1665514"/>
          <a:ext cx="6079653" cy="4280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495B74-8168-C3B9-AA2E-84C7D40A7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113882"/>
              </p:ext>
            </p:extLst>
          </p:nvPr>
        </p:nvGraphicFramePr>
        <p:xfrm>
          <a:off x="7703622" y="2025580"/>
          <a:ext cx="3963762" cy="17803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881">
                  <a:extLst>
                    <a:ext uri="{9D8B030D-6E8A-4147-A177-3AD203B41FA5}">
                      <a16:colId xmlns:a16="http://schemas.microsoft.com/office/drawing/2014/main" val="3765356911"/>
                    </a:ext>
                  </a:extLst>
                </a:gridCol>
                <a:gridCol w="1981881">
                  <a:extLst>
                    <a:ext uri="{9D8B030D-6E8A-4147-A177-3AD203B41FA5}">
                      <a16:colId xmlns:a16="http://schemas.microsoft.com/office/drawing/2014/main" val="2609389077"/>
                    </a:ext>
                  </a:extLst>
                </a:gridCol>
              </a:tblGrid>
              <a:tr h="593435">
                <a:tc gridSpan="2"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126E78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*In-kind public benefits</a:t>
                      </a:r>
                      <a:endParaRPr lang="en-CA" sz="1200" b="1" dirty="0">
                        <a:solidFill>
                          <a:srgbClr val="126E78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2345" marR="62345" marT="31173" marB="3117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437578"/>
                  </a:ext>
                </a:extLst>
              </a:tr>
              <a:tr h="59343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Social housing</a:t>
                      </a:r>
                      <a:endParaRPr lang="en-CA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2345" marR="62345" marT="31173" marB="31173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98 units ($51M)</a:t>
                      </a:r>
                      <a:endParaRPr lang="en-CA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2345" marR="62345" marT="31173" marB="3117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715117"/>
                  </a:ext>
                </a:extLst>
              </a:tr>
              <a:tr h="59343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Childcare</a:t>
                      </a:r>
                      <a:endParaRPr lang="en-CA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2345" marR="62345" marT="31173" marB="31173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37 spaces ($6M)</a:t>
                      </a:r>
                      <a:endParaRPr lang="en-CA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2345" marR="62345" marT="31173" marB="3117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5868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61ED583-B65D-6E8E-DE70-9792A2B06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477629"/>
              </p:ext>
            </p:extLst>
          </p:nvPr>
        </p:nvGraphicFramePr>
        <p:xfrm>
          <a:off x="7703622" y="4063462"/>
          <a:ext cx="3963762" cy="1186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3762">
                  <a:extLst>
                    <a:ext uri="{9D8B030D-6E8A-4147-A177-3AD203B41FA5}">
                      <a16:colId xmlns:a16="http://schemas.microsoft.com/office/drawing/2014/main" val="1073887720"/>
                    </a:ext>
                  </a:extLst>
                </a:gridCol>
              </a:tblGrid>
              <a:tr h="59343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126E78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Other public benefits</a:t>
                      </a:r>
                      <a:endParaRPr lang="en-CA" sz="1200" b="1" dirty="0">
                        <a:solidFill>
                          <a:srgbClr val="126E78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2345" marR="62345" marT="31173" marB="3117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24376"/>
                  </a:ext>
                </a:extLst>
              </a:tr>
              <a:tr h="593435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Privately-Owned</a:t>
                      </a:r>
                      <a:r>
                        <a:rPr lang="fr-CA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 Public Space</a:t>
                      </a:r>
                      <a:endParaRPr lang="en-CA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2345" marR="62345" marT="31173" marB="3117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236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58903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3ED6B18-0CC6-4DE9-A92B-191888432C45}" vid="{80B89F1F-6785-42AF-A4A3-55260C12B7DA}"/>
    </a:ext>
  </a:extLst>
</a:theme>
</file>

<file path=ppt/theme/theme2.xml><?xml version="1.0" encoding="utf-8"?>
<a:theme xmlns:a="http://schemas.openxmlformats.org/drawingml/2006/main" name="CD-1 Rezoning - PH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3ED6B18-0CC6-4DE9-A92B-191888432C45}" vid="{1FF2BA47-A91F-4CA0-8188-C4392B12CAA7}"/>
    </a:ext>
  </a:extLst>
</a:theme>
</file>

<file path=ppt/theme/theme3.xml><?xml version="1.0" encoding="utf-8"?>
<a:theme xmlns:a="http://schemas.openxmlformats.org/drawingml/2006/main" name="RR Rezoning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3ED6B18-0CC6-4DE9-A92B-191888432C45}" vid="{F9848B53-B9B7-4404-B309-15D5EA09CCE1}"/>
    </a:ext>
  </a:extLst>
</a:theme>
</file>

<file path=ppt/theme/theme4.xml><?xml version="1.0" encoding="utf-8"?>
<a:theme xmlns:a="http://schemas.openxmlformats.org/drawingml/2006/main" name="Standard Slides">
  <a:themeElements>
    <a:clrScheme name="Rezoning PH/Council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1893A0"/>
      </a:accent1>
      <a:accent2>
        <a:srgbClr val="6CB33F"/>
      </a:accent2>
      <a:accent3>
        <a:srgbClr val="F9B332"/>
      </a:accent3>
      <a:accent4>
        <a:srgbClr val="F25929"/>
      </a:accent4>
      <a:accent5>
        <a:srgbClr val="439539"/>
      </a:accent5>
      <a:accent6>
        <a:srgbClr val="5C78A1"/>
      </a:accent6>
      <a:hlink>
        <a:srgbClr val="808285"/>
      </a:hlink>
      <a:folHlink>
        <a:srgbClr val="D4382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3ED6B18-0CC6-4DE9-A92B-191888432C45}" vid="{360ACDD2-3FDD-43A3-9007-94347DBB7BC5}"/>
    </a:ext>
  </a:extLst>
</a:theme>
</file>

<file path=ppt/theme/theme5.xml><?xml version="1.0" encoding="utf-8"?>
<a:theme xmlns:a="http://schemas.openxmlformats.org/drawingml/2006/main" name="Conclusio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3ED6B18-0CC6-4DE9-A92B-191888432C45}" vid="{BB2EFFB2-6487-4BE0-ABD2-B25DFCD375A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1ab17d-bfd4-47ef-83da-dbfbacdb1cbf" xsi:nil="true"/>
    <Key_x0020_Document xmlns="ce09e88f-8281-4dbd-81fc-1906e686c5ee" xsi:nil="true"/>
    <Type2 xmlns="ce09e88f-8281-4dbd-81fc-1906e686c5ee" xsi:nil="true"/>
    <lcf76f155ced4ddcb4097134ff3c332f xmlns="ce09e88f-8281-4dbd-81fc-1906e686c5e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CBC602F6E42B45B4020457084C9F34" ma:contentTypeVersion="20" ma:contentTypeDescription="Create a new document." ma:contentTypeScope="" ma:versionID="8c6513fae836d7ed6338f0dbc879c8a7">
  <xsd:schema xmlns:xsd="http://www.w3.org/2001/XMLSchema" xmlns:xs="http://www.w3.org/2001/XMLSchema" xmlns:p="http://schemas.microsoft.com/office/2006/metadata/properties" xmlns:ns2="ce09e88f-8281-4dbd-81fc-1906e686c5ee" xmlns:ns3="a91ab17d-bfd4-47ef-83da-dbfbacdb1cbf" targetNamespace="http://schemas.microsoft.com/office/2006/metadata/properties" ma:root="true" ma:fieldsID="90964828dd0afe3a9ac40ab7a9c432c8" ns2:_="" ns3:_="">
    <xsd:import namespace="ce09e88f-8281-4dbd-81fc-1906e686c5ee"/>
    <xsd:import namespace="a91ab17d-bfd4-47ef-83da-dbfbacdb1cbf"/>
    <xsd:element name="properties">
      <xsd:complexType>
        <xsd:sequence>
          <xsd:element name="documentManagement">
            <xsd:complexType>
              <xsd:all>
                <xsd:element ref="ns2:Key_x0020_Document" minOccurs="0"/>
                <xsd:element ref="ns2:Type2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09e88f-8281-4dbd-81fc-1906e686c5ee" elementFormDefault="qualified">
    <xsd:import namespace="http://schemas.microsoft.com/office/2006/documentManagement/types"/>
    <xsd:import namespace="http://schemas.microsoft.com/office/infopath/2007/PartnerControls"/>
    <xsd:element name="Key_x0020_Document" ma:index="4" nillable="true" ma:displayName="List View" ma:description="Items marked yes will appear under Key Documents on the homepage." ma:internalName="Key_x0020_Document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pplicant Guides, Forms, and Checklists"/>
                    <xsd:enumeration value="Staff Guides, Forms, Templates"/>
                    <xsd:enumeration value="Trackers and Schedules"/>
                    <xsd:enumeration value="General Reference"/>
                    <xsd:enumeration value="Rezoning Info"/>
                    <xsd:enumeration value="All"/>
                  </xsd:restriction>
                </xsd:simpleType>
              </xsd:element>
            </xsd:sequence>
          </xsd:extension>
        </xsd:complexContent>
      </xsd:complexType>
    </xsd:element>
    <xsd:element name="Type2" ma:index="5" nillable="true" ma:displayName="Document Type" ma:format="Dropdown" ma:internalName="Type2" ma:readOnly="false">
      <xsd:simpleType>
        <xsd:restriction base="dms:Choice">
          <xsd:enumeration value="Reference"/>
          <xsd:enumeration value="Template"/>
          <xsd:enumeration value="How-to Guide"/>
          <xsd:enumeration value="Tracker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5ea3bb0-829f-4086-a285-fcc3a08720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ab17d-bfd4-47ef-83da-dbfbacdb1cb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87fd56c-2449-4faf-9e7f-9c6735cb121b}" ma:internalName="TaxCatchAll" ma:showField="CatchAllData" ma:web="a91ab17d-bfd4-47ef-83da-dbfbacdb1c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1116F6-6483-4FA5-8660-985A3A5CFC61}">
  <ds:schemaRefs>
    <ds:schemaRef ds:uri="a91ab17d-bfd4-47ef-83da-dbfbacdb1cbf"/>
    <ds:schemaRef ds:uri="ce09e88f-8281-4dbd-81fc-1906e686c5e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96B6ED5-53F5-4AE6-A274-F86EA6E11953}">
  <ds:schemaRefs>
    <ds:schemaRef ds:uri="a91ab17d-bfd4-47ef-83da-dbfbacdb1cbf"/>
    <ds:schemaRef ds:uri="ce09e88f-8281-4dbd-81fc-1906e686c5e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EF05073-83F3-45C9-B1D0-0DED74E71D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PDS - 1470-1476 W Broadway - RTS 18398 - Council and PH Presentation</Template>
  <TotalTime>414</TotalTime>
  <Words>326</Words>
  <Application>Microsoft Office PowerPoint</Application>
  <PresentationFormat>Widescreen</PresentationFormat>
  <Paragraphs>101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Aptos</vt:lpstr>
      <vt:lpstr>Arial</vt:lpstr>
      <vt:lpstr>Arial Black</vt:lpstr>
      <vt:lpstr>Calibri</vt:lpstr>
      <vt:lpstr>Noto Sans</vt:lpstr>
      <vt:lpstr>Noto Sans Medium</vt:lpstr>
      <vt:lpstr>Symbol</vt:lpstr>
      <vt:lpstr>Wingdings</vt:lpstr>
      <vt:lpstr>Blank</vt:lpstr>
      <vt:lpstr>CD-1 Rezoning - PH</vt:lpstr>
      <vt:lpstr>RR Rezoning</vt:lpstr>
      <vt:lpstr>Standard Slides</vt:lpstr>
      <vt:lpstr>Conclusion</vt:lpstr>
      <vt:lpstr>PowerPoint Presentation</vt:lpstr>
      <vt:lpstr>PowerPoint Presentation</vt:lpstr>
      <vt:lpstr>PowerPoint Presentation</vt:lpstr>
      <vt:lpstr>PowerPoint Presentation</vt:lpstr>
      <vt:lpstr>Broadway Plan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Chan, Chee</dc:creator>
  <cp:lastModifiedBy>Stewart, Alyse</cp:lastModifiedBy>
  <cp:revision>12</cp:revision>
  <cp:lastPrinted>2021-06-03T23:21:26Z</cp:lastPrinted>
  <dcterms:created xsi:type="dcterms:W3CDTF">2026-02-03T23:39:08Z</dcterms:created>
  <dcterms:modified xsi:type="dcterms:W3CDTF">2026-06-01T16:34:43Z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0x010100C4CBC602F6E42B45B4020457084C9F34</vt:lpwstr>
  </property>
  <property fmtid="{D5CDD505-2E9C-101B-9397-08002B2CF9AE}" pid="3" name="MediaServiceImageTags">
    <vt:lpwstr/>
  </property>
</Properties>
</file>