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507" r:id="rId2"/>
    <p:sldId id="546" r:id="rId3"/>
    <p:sldId id="547" r:id="rId4"/>
    <p:sldId id="548" r:id="rId5"/>
    <p:sldId id="549" r:id="rId6"/>
    <p:sldId id="552" r:id="rId7"/>
    <p:sldId id="550" r:id="rId8"/>
    <p:sldId id="551" r:id="rId9"/>
    <p:sldId id="553" r:id="rId10"/>
    <p:sldId id="554" r:id="rId11"/>
    <p:sldId id="555" r:id="rId12"/>
    <p:sldId id="557" r:id="rId13"/>
    <p:sldId id="556" r:id="rId14"/>
    <p:sldId id="558" r:id="rId15"/>
    <p:sldId id="559" r:id="rId16"/>
    <p:sldId id="560" r:id="rId17"/>
    <p:sldId id="449" r:id="rId18"/>
    <p:sldId id="562" r:id="rId19"/>
    <p:sldId id="563" r:id="rId20"/>
    <p:sldId id="564" r:id="rId21"/>
    <p:sldId id="565" r:id="rId22"/>
    <p:sldId id="566" r:id="rId23"/>
    <p:sldId id="567" r:id="rId24"/>
    <p:sldId id="568" r:id="rId25"/>
    <p:sldId id="569" r:id="rId26"/>
    <p:sldId id="570" r:id="rId27"/>
    <p:sldId id="574" r:id="rId28"/>
    <p:sldId id="571" r:id="rId29"/>
    <p:sldId id="572" r:id="rId30"/>
    <p:sldId id="575" r:id="rId31"/>
    <p:sldId id="576" r:id="rId32"/>
    <p:sldId id="577" r:id="rId33"/>
    <p:sldId id="578" r:id="rId34"/>
    <p:sldId id="579" r:id="rId35"/>
    <p:sldId id="580" r:id="rId36"/>
    <p:sldId id="581" r:id="rId37"/>
    <p:sldId id="582" r:id="rId38"/>
    <p:sldId id="583" r:id="rId39"/>
    <p:sldId id="510" r:id="rId40"/>
    <p:sldId id="561" r:id="rId41"/>
    <p:sldId id="585" r:id="rId42"/>
    <p:sldId id="584" r:id="rId43"/>
    <p:sldId id="586" r:id="rId4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9pPr>
  </p:defaultTextStyle>
  <p:extLst>
    <p:ext uri="{521415D9-36F7-43E2-AB2F-B90AF26B5E84}">
      <p14:sectionLst xmlns:p14="http://schemas.microsoft.com/office/powerpoint/2010/main">
        <p14:section name="Default Section" id="{4780EA5D-62C4-9D4B-9BEE-FF3CF4A100F8}">
          <p14:sldIdLst>
            <p14:sldId id="507"/>
            <p14:sldId id="546"/>
            <p14:sldId id="547"/>
            <p14:sldId id="548"/>
            <p14:sldId id="549"/>
            <p14:sldId id="552"/>
            <p14:sldId id="550"/>
            <p14:sldId id="551"/>
            <p14:sldId id="553"/>
            <p14:sldId id="554"/>
            <p14:sldId id="555"/>
            <p14:sldId id="557"/>
            <p14:sldId id="556"/>
            <p14:sldId id="558"/>
            <p14:sldId id="559"/>
            <p14:sldId id="560"/>
            <p14:sldId id="449"/>
            <p14:sldId id="562"/>
            <p14:sldId id="563"/>
            <p14:sldId id="564"/>
            <p14:sldId id="565"/>
            <p14:sldId id="566"/>
            <p14:sldId id="567"/>
            <p14:sldId id="568"/>
            <p14:sldId id="569"/>
            <p14:sldId id="570"/>
            <p14:sldId id="574"/>
            <p14:sldId id="571"/>
            <p14:sldId id="572"/>
            <p14:sldId id="575"/>
            <p14:sldId id="576"/>
            <p14:sldId id="577"/>
            <p14:sldId id="578"/>
            <p14:sldId id="579"/>
            <p14:sldId id="580"/>
            <p14:sldId id="581"/>
            <p14:sldId id="582"/>
            <p14:sldId id="583"/>
            <p14:sldId id="510"/>
            <p14:sldId id="561"/>
            <p14:sldId id="585"/>
            <p14:sldId id="584"/>
            <p14:sldId id="5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33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101"/>
    <p:restoredTop sz="94505"/>
  </p:normalViewPr>
  <p:slideViewPr>
    <p:cSldViewPr snapToGrid="0" snapToObjects="1">
      <p:cViewPr varScale="1">
        <p:scale>
          <a:sx n="120" d="100"/>
          <a:sy n="120" d="100"/>
        </p:scale>
        <p:origin x="40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7" charset="0"/>
                <a:ea typeface="ＭＳ Ｐゴシック" pitchFamily="7" charset="-128"/>
                <a:cs typeface="ＭＳ Ｐゴシック" pitchFamily="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7" charset="0"/>
                <a:ea typeface="ＭＳ Ｐゴシック" pitchFamily="7" charset="-128"/>
                <a:cs typeface="ＭＳ Ｐゴシック" pitchFamily="7" charset="-128"/>
              </a:defRPr>
            </a:lvl1pPr>
          </a:lstStyle>
          <a:p>
            <a:pPr>
              <a:defRPr/>
            </a:pPr>
            <a:fld id="{E5F782EE-F424-264E-BFD1-ABEEDE7B1197}" type="datetime1">
              <a:rPr lang="en-US"/>
              <a:pPr>
                <a:defRPr/>
              </a:pPr>
              <a:t>4/14/22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7" charset="0"/>
                <a:ea typeface="ＭＳ Ｐゴシック" pitchFamily="7" charset="-128"/>
                <a:cs typeface="ＭＳ Ｐゴシック" pitchFamily="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7" charset="0"/>
                <a:ea typeface="ＭＳ Ｐゴシック" pitchFamily="7" charset="-128"/>
                <a:cs typeface="ＭＳ Ｐゴシック" pitchFamily="7" charset="-128"/>
              </a:defRPr>
            </a:lvl1pPr>
          </a:lstStyle>
          <a:p>
            <a:pPr>
              <a:defRPr/>
            </a:pPr>
            <a:fld id="{F6110EF0-2A21-704B-BDD1-1C17BA62A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ＭＳ Ｐゴシック" pitchFamily="-10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FCC07-C7AC-AC44-89A1-0C7AB7BB6DFC}" type="datetime1">
              <a:rPr lang="en-US"/>
              <a:pPr>
                <a:defRPr/>
              </a:pPr>
              <a:t>4/14/22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6B8A2-5446-C44E-A908-1BCFD4B42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1D467-C547-D849-932A-400A992779D3}" type="datetime1">
              <a:rPr lang="en-US"/>
              <a:pPr>
                <a:defRPr/>
              </a:pPr>
              <a:t>4/14/22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8E140-5358-A445-B171-ED0EA47305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4DD8C-E262-AA47-B7E8-BF0C53D7CCE2}" type="datetime1">
              <a:rPr lang="en-US"/>
              <a:pPr>
                <a:defRPr/>
              </a:pPr>
              <a:t>4/14/22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3ACAE-E8E5-3E44-B949-8FF34C7865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9634B-E92A-F14C-9F96-4B967F1660EC}" type="datetime1">
              <a:rPr lang="en-US"/>
              <a:pPr>
                <a:defRPr/>
              </a:pPr>
              <a:t>4/14/22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C729E-5CFC-0C48-9E28-07257CA572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26639-0881-794A-80E9-EB014ED09D79}" type="datetime1">
              <a:rPr lang="en-US"/>
              <a:pPr>
                <a:defRPr/>
              </a:pPr>
              <a:t>4/14/22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B69D8-20A2-1746-A978-1A3E45E8AE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E68AB-B5F6-3245-BBDD-E80006969285}" type="datetime1">
              <a:rPr lang="en-US"/>
              <a:pPr>
                <a:defRPr/>
              </a:pPr>
              <a:t>4/14/22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71638-F5AB-7446-B9B8-D71CCCC0B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52F44-CC18-9D44-B3C6-E9F7F260E96C}" type="datetime1">
              <a:rPr lang="en-US"/>
              <a:pPr>
                <a:defRPr/>
              </a:pPr>
              <a:t>4/14/22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AB020-F1EB-6E41-90C8-E10A45C6E9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11FB4-ED77-204D-9E59-6FAB94EEBB62}" type="datetime1">
              <a:rPr lang="en-US"/>
              <a:pPr>
                <a:defRPr/>
              </a:pPr>
              <a:t>4/14/22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1A12D-BB1C-0E4E-B4FC-F7F3BA390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48ECF-5ACA-C042-8609-836441E4272C}" type="datetime1">
              <a:rPr lang="en-US"/>
              <a:pPr>
                <a:defRPr/>
              </a:pPr>
              <a:t>4/14/22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1A67D-C6C5-5146-8827-DA9B9D8752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3EF43-8FFD-9B4B-8252-0E49C10220E9}" type="datetime1">
              <a:rPr lang="en-US"/>
              <a:pPr>
                <a:defRPr/>
              </a:pPr>
              <a:t>4/14/22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7E052-6B7E-7549-A266-FBECDB9AE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99C6-D602-7947-9BC0-302F8FF939BD}" type="datetime1">
              <a:rPr lang="en-US"/>
              <a:pPr>
                <a:defRPr/>
              </a:pPr>
              <a:t>4/14/22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F628D-8243-424E-881E-A774A01FE2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pitchFamily="7" charset="0"/>
                <a:ea typeface="ＭＳ Ｐゴシック" pitchFamily="7" charset="-128"/>
                <a:cs typeface="ＭＳ Ｐゴシック" pitchFamily="7" charset="-128"/>
              </a:defRPr>
            </a:lvl1pPr>
          </a:lstStyle>
          <a:p>
            <a:pPr>
              <a:defRPr/>
            </a:pPr>
            <a:fld id="{7FC12A22-B405-5E47-9DC8-26D4650B7D4A}" type="datetime1">
              <a:rPr lang="en-US"/>
              <a:pPr>
                <a:defRPr/>
              </a:pPr>
              <a:t>4/14/22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Calibri" pitchFamily="7" charset="0"/>
                <a:ea typeface="ＭＳ Ｐゴシック" pitchFamily="7" charset="-128"/>
                <a:cs typeface="ＭＳ Ｐゴシック" pitchFamily="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pitchFamily="7" charset="0"/>
                <a:ea typeface="ＭＳ Ｐゴシック" pitchFamily="7" charset="-128"/>
                <a:cs typeface="ＭＳ Ｐゴシック" pitchFamily="7" charset="-128"/>
              </a:defRPr>
            </a:lvl1pPr>
          </a:lstStyle>
          <a:p>
            <a:pPr>
              <a:defRPr/>
            </a:pPr>
            <a:fld id="{92A561FA-EF5E-8A46-A226-5D43388081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4" charset="0"/>
        <a:buChar char="•"/>
        <a:defRPr sz="2400" kern="1200">
          <a:solidFill>
            <a:schemeClr val="tx1"/>
          </a:solidFill>
          <a:latin typeface="+mn-lt"/>
          <a:ea typeface="ヒラギノ角ゴ Pro W3" pitchFamily="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4" charset="0"/>
        <a:buChar char="–"/>
        <a:defRPr sz="2000" kern="1200">
          <a:solidFill>
            <a:schemeClr val="tx1"/>
          </a:solidFill>
          <a:latin typeface="+mn-lt"/>
          <a:ea typeface="ヒラギノ角ゴ Pro W3" pitchFamily="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4" charset="0"/>
        <a:buChar char="»"/>
        <a:defRPr sz="2000" kern="1200">
          <a:solidFill>
            <a:schemeClr val="tx1"/>
          </a:solidFill>
          <a:latin typeface="+mn-lt"/>
          <a:ea typeface="ヒラギノ角ゴ Pro W3" pitchFamily="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138223" y="14651"/>
            <a:ext cx="3729885" cy="761526"/>
          </a:xfrm>
        </p:spPr>
        <p:txBody>
          <a:bodyPr/>
          <a:lstStyle/>
          <a:p>
            <a:pPr eaLnBrk="1" hangingPunct="1"/>
            <a:r>
              <a:rPr lang="en-US" sz="2400" b="1" dirty="0"/>
              <a:t>1477 West Broadway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244548" y="5787573"/>
            <a:ext cx="3868110" cy="791633"/>
          </a:xfrm>
        </p:spPr>
        <p:txBody>
          <a:bodyPr/>
          <a:lstStyle/>
          <a:p>
            <a:pPr algn="l" eaLnBrk="1" hangingPunct="1"/>
            <a:r>
              <a:rPr lang="en-US" sz="2200" dirty="0">
                <a:solidFill>
                  <a:srgbClr val="FFFFFF"/>
                </a:solidFill>
              </a:rPr>
              <a:t>Stephen Bohus, BLA</a:t>
            </a:r>
          </a:p>
          <a:p>
            <a:pPr algn="l" eaLnBrk="1" hangingPunct="1"/>
            <a:r>
              <a:rPr lang="en-US" sz="2200" dirty="0">
                <a:solidFill>
                  <a:srgbClr val="FFFFFF"/>
                </a:solidFill>
              </a:rPr>
              <a:t>Vancouver resident &amp; renter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40DFD2-91CD-4441-82AC-3EB8171AC0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12657" y="103274"/>
            <a:ext cx="4701734" cy="59769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D82C97-7E30-6541-A38C-26337F44F65D}"/>
              </a:ext>
            </a:extLst>
          </p:cNvPr>
          <p:cNvSpPr txBox="1"/>
          <p:nvPr/>
        </p:nvSpPr>
        <p:spPr>
          <a:xfrm>
            <a:off x="4112657" y="6079492"/>
            <a:ext cx="4956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Rendering depicts massing model of tower rezoning (transparent) and approved development permit (solid)</a:t>
            </a:r>
          </a:p>
        </p:txBody>
      </p:sp>
    </p:spTree>
    <p:extLst>
      <p:ext uri="{BB962C8B-B14F-4D97-AF65-F5344CB8AC3E}">
        <p14:creationId xmlns:p14="http://schemas.microsoft.com/office/powerpoint/2010/main" val="516433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243840" y="154646"/>
            <a:ext cx="8565198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Existing ‘6</a:t>
            </a:r>
            <a:r>
              <a:rPr lang="en-US" sz="2400" baseline="30000" dirty="0">
                <a:solidFill>
                  <a:srgbClr val="FFFFFF"/>
                </a:solidFill>
              </a:rPr>
              <a:t>th</a:t>
            </a:r>
            <a:r>
              <a:rPr lang="en-US" sz="2400" dirty="0">
                <a:solidFill>
                  <a:srgbClr val="FFFFFF"/>
                </a:solidFill>
              </a:rPr>
              <a:t> and Fir Park’ on Oct 29 around 10:35am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243840" y="6283842"/>
            <a:ext cx="8687509" cy="431917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Photo shows sunlight in park </a:t>
            </a:r>
            <a:r>
              <a:rPr lang="en-US" sz="1600" dirty="0">
                <a:solidFill>
                  <a:srgbClr val="FFFFFF"/>
                </a:solidFill>
              </a:rPr>
              <a:t>(Fir &amp; W 6</a:t>
            </a:r>
            <a:r>
              <a:rPr lang="en-US" sz="1600" baseline="30000" dirty="0">
                <a:solidFill>
                  <a:srgbClr val="FFFFFF"/>
                </a:solidFill>
              </a:rPr>
              <a:t>th</a:t>
            </a:r>
            <a:r>
              <a:rPr lang="en-US" sz="1600" dirty="0">
                <a:solidFill>
                  <a:srgbClr val="FFFFFF"/>
                </a:solidFill>
              </a:rPr>
              <a:t> Ave)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0042" y="682254"/>
            <a:ext cx="4574660" cy="3049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1C7F76-BD57-3743-B890-BA2D1538E1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87594" y="3003697"/>
            <a:ext cx="4066364" cy="30497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16FCB-9B8B-C546-90E3-69DEFC287F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0042" y="3732027"/>
            <a:ext cx="3922469" cy="261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5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243840" y="154646"/>
            <a:ext cx="8565198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Existing ‘6</a:t>
            </a:r>
            <a:r>
              <a:rPr lang="en-US" sz="2400" baseline="30000" dirty="0">
                <a:solidFill>
                  <a:srgbClr val="FFFFFF"/>
                </a:solidFill>
              </a:rPr>
              <a:t>th</a:t>
            </a:r>
            <a:r>
              <a:rPr lang="en-US" sz="2400" dirty="0">
                <a:solidFill>
                  <a:srgbClr val="FFFFFF"/>
                </a:solidFill>
              </a:rPr>
              <a:t> and Fir Park’ on Oct 29, 10:35am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243840" y="6283842"/>
            <a:ext cx="8687509" cy="431917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Rendering of current building model and shadows </a:t>
            </a:r>
            <a:r>
              <a:rPr lang="en-US" sz="1600" dirty="0">
                <a:solidFill>
                  <a:srgbClr val="FFFFFF"/>
                </a:solidFill>
              </a:rPr>
              <a:t>(Fir &amp; W 6</a:t>
            </a:r>
            <a:r>
              <a:rPr lang="en-US" sz="1600" baseline="30000" dirty="0">
                <a:solidFill>
                  <a:srgbClr val="FFFFFF"/>
                </a:solidFill>
              </a:rPr>
              <a:t>th</a:t>
            </a:r>
            <a:r>
              <a:rPr lang="en-US" sz="1600" dirty="0">
                <a:solidFill>
                  <a:srgbClr val="FFFFFF"/>
                </a:solidFill>
              </a:rPr>
              <a:t> Ave)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840" y="1597383"/>
            <a:ext cx="8687507" cy="366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62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243840" y="154646"/>
            <a:ext cx="8565198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Existing ‘6</a:t>
            </a:r>
            <a:r>
              <a:rPr lang="en-US" sz="2400" baseline="30000" dirty="0">
                <a:solidFill>
                  <a:srgbClr val="FFFFFF"/>
                </a:solidFill>
              </a:rPr>
              <a:t>th</a:t>
            </a:r>
            <a:r>
              <a:rPr lang="en-US" sz="2400" dirty="0">
                <a:solidFill>
                  <a:srgbClr val="FFFFFF"/>
                </a:solidFill>
              </a:rPr>
              <a:t> and Fir Park’ on Oct 29, 10:35am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243840" y="6283842"/>
            <a:ext cx="8687509" cy="431917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Rendering includes shadows from 1477 W Broadway rezoning </a:t>
            </a:r>
            <a:r>
              <a:rPr lang="en-US" sz="1600" dirty="0">
                <a:solidFill>
                  <a:srgbClr val="FFFFFF"/>
                </a:solidFill>
              </a:rPr>
              <a:t>(Fir &amp; W 6</a:t>
            </a:r>
            <a:r>
              <a:rPr lang="en-US" sz="1600" baseline="30000" dirty="0">
                <a:solidFill>
                  <a:srgbClr val="FFFFFF"/>
                </a:solidFill>
              </a:rPr>
              <a:t>th</a:t>
            </a:r>
            <a:r>
              <a:rPr lang="en-US" sz="1600" dirty="0">
                <a:solidFill>
                  <a:srgbClr val="FFFFFF"/>
                </a:solidFill>
              </a:rPr>
              <a:t> Ave)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840" y="1597383"/>
            <a:ext cx="8687506" cy="366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89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243840" y="154646"/>
            <a:ext cx="8565198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Before and after ‘6</a:t>
            </a:r>
            <a:r>
              <a:rPr lang="en-US" sz="2400" baseline="30000" dirty="0">
                <a:solidFill>
                  <a:srgbClr val="FFFFFF"/>
                </a:solidFill>
              </a:rPr>
              <a:t>th</a:t>
            </a:r>
            <a:r>
              <a:rPr lang="en-US" sz="2400" dirty="0">
                <a:solidFill>
                  <a:srgbClr val="FFFFFF"/>
                </a:solidFill>
              </a:rPr>
              <a:t> and Fir Park’ on Oct 29, 10:35am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243840" y="6283842"/>
            <a:ext cx="8687509" cy="431917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Rendering of massing model and shadows </a:t>
            </a:r>
            <a:r>
              <a:rPr lang="en-US" sz="1600" dirty="0">
                <a:solidFill>
                  <a:srgbClr val="FFFFFF"/>
                </a:solidFill>
              </a:rPr>
              <a:t>(Fir &amp; W 6</a:t>
            </a:r>
            <a:r>
              <a:rPr lang="en-US" sz="1600" baseline="30000" dirty="0">
                <a:solidFill>
                  <a:srgbClr val="FFFFFF"/>
                </a:solidFill>
              </a:rPr>
              <a:t>th</a:t>
            </a:r>
            <a:r>
              <a:rPr lang="en-US" sz="1600" dirty="0">
                <a:solidFill>
                  <a:srgbClr val="FFFFFF"/>
                </a:solidFill>
              </a:rPr>
              <a:t> Ave)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840" y="714153"/>
            <a:ext cx="4182269" cy="5429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F7E4E6-50DE-3B48-9A62-65B4519FAE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02016" y="714153"/>
            <a:ext cx="4182269" cy="542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84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243840" y="154646"/>
            <a:ext cx="8565198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Overview of future park site from Fir Street (off ramp)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243840" y="6283842"/>
            <a:ext cx="8687509" cy="431917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Photo of future Burrard Slopes Park </a:t>
            </a:r>
            <a:r>
              <a:rPr lang="en-US" sz="1600" dirty="0">
                <a:solidFill>
                  <a:srgbClr val="FFFFFF"/>
                </a:solidFill>
              </a:rPr>
              <a:t>(building left to be demolished)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840" y="642555"/>
            <a:ext cx="8565198" cy="571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74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243840" y="154646"/>
            <a:ext cx="8565198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Greenspace at West 4</a:t>
            </a:r>
            <a:r>
              <a:rPr lang="en-US" sz="2400" baseline="30000" dirty="0">
                <a:solidFill>
                  <a:srgbClr val="FFFFFF"/>
                </a:solidFill>
              </a:rPr>
              <a:t>th</a:t>
            </a:r>
            <a:r>
              <a:rPr lang="en-US" sz="2400" dirty="0">
                <a:solidFill>
                  <a:srgbClr val="FFFFFF"/>
                </a:solidFill>
              </a:rPr>
              <a:t> and Granville (Southwest Granville Loop)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243840" y="6283842"/>
            <a:ext cx="8687509" cy="431917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Before and after comparison of massing model &amp; shadows </a:t>
            </a:r>
            <a:r>
              <a:rPr lang="en-US" sz="1600" dirty="0">
                <a:solidFill>
                  <a:srgbClr val="FFFFFF"/>
                </a:solidFill>
              </a:rPr>
              <a:t>(Nov 28</a:t>
            </a:r>
            <a:r>
              <a:rPr lang="en-US" sz="1600" baseline="30000" dirty="0">
                <a:solidFill>
                  <a:srgbClr val="FFFFFF"/>
                </a:solidFill>
              </a:rPr>
              <a:t>th</a:t>
            </a:r>
            <a:r>
              <a:rPr lang="en-US" sz="1600" dirty="0">
                <a:solidFill>
                  <a:srgbClr val="FFFFFF"/>
                </a:solidFill>
              </a:rPr>
              <a:t> 11am)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840" y="654634"/>
            <a:ext cx="8636161" cy="554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97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243840" y="154646"/>
            <a:ext cx="8565198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Section show topographic changes &amp; north facing slope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243840" y="6283842"/>
            <a:ext cx="8687509" cy="431917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Shadows on Oct 21, 12:45pm (Fairview Slopes, Burrard Slopes)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840" y="730200"/>
            <a:ext cx="8636161" cy="53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38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243840" y="142240"/>
            <a:ext cx="8565198" cy="954405"/>
          </a:xfrm>
        </p:spPr>
        <p:txBody>
          <a:bodyPr/>
          <a:lstStyle/>
          <a:p>
            <a:pPr eaLnBrk="1" hangingPunct="1"/>
            <a:r>
              <a:rPr lang="en-US" sz="2400" b="1" dirty="0"/>
              <a:t>Already approved development permit for 1477 West Broadway</a:t>
            </a:r>
            <a:br>
              <a:rPr lang="en-US" sz="2400" b="1" dirty="0"/>
            </a:br>
            <a:r>
              <a:rPr lang="en-US" sz="2400" b="1" dirty="0"/>
              <a:t>3 FSR, office uses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243840" y="6188148"/>
            <a:ext cx="8687509" cy="527611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Rendering from Development Permit Sign posted on Granville Street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6490" y="1251341"/>
            <a:ext cx="8476197" cy="406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36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243840" y="31511"/>
            <a:ext cx="8565198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Comparison of site massing RBC (laneway and adjacent building)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82684" y="6394572"/>
            <a:ext cx="8687509" cy="431917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Shadows on Oct 21, 12:45pm. Laneway was City-owned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5827" y="565200"/>
            <a:ext cx="9149827" cy="571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28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243840" y="31511"/>
            <a:ext cx="8565198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Comparison of site massing approved Development Permit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82684" y="6394572"/>
            <a:ext cx="8687509" cy="431917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Shadows on Oct 21, 12:45pm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5827" y="565200"/>
            <a:ext cx="9149827" cy="57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79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243840" y="142240"/>
            <a:ext cx="8565198" cy="410653"/>
          </a:xfrm>
        </p:spPr>
        <p:txBody>
          <a:bodyPr/>
          <a:lstStyle/>
          <a:p>
            <a:pPr eaLnBrk="1" hangingPunct="1"/>
            <a:r>
              <a:rPr lang="en-US" sz="2400" b="1" dirty="0"/>
              <a:t>Public Consultation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82683" y="2802675"/>
            <a:ext cx="8687509" cy="527611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Renderings submitted during consultation phase on Dec 5,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4961" y="667541"/>
            <a:ext cx="7611414" cy="1988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7E374E-822A-014C-8496-DC7D498B10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9672" y="3489510"/>
            <a:ext cx="4326766" cy="2433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48095C-5E40-7C4A-91E4-6D38409BAE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17565" y="3487497"/>
            <a:ext cx="4326764" cy="2433805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257135D0-B66A-6F4D-AADD-BA63002773F5}"/>
              </a:ext>
            </a:extLst>
          </p:cNvPr>
          <p:cNvSpPr txBox="1">
            <a:spLocks/>
          </p:cNvSpPr>
          <p:nvPr/>
        </p:nvSpPr>
        <p:spPr bwMode="auto">
          <a:xfrm>
            <a:off x="199671" y="5995733"/>
            <a:ext cx="8744657" cy="527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4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4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4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October 28, 10:30am before (current) and after (with rezoning proposal)</a:t>
            </a:r>
          </a:p>
        </p:txBody>
      </p:sp>
    </p:spTree>
    <p:extLst>
      <p:ext uri="{BB962C8B-B14F-4D97-AF65-F5344CB8AC3E}">
        <p14:creationId xmlns:p14="http://schemas.microsoft.com/office/powerpoint/2010/main" val="3782549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243840" y="31511"/>
            <a:ext cx="8565198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Comparison of site massing rezoning application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82684" y="6394572"/>
            <a:ext cx="8687509" cy="431917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Shadows on Oct 21, 12:45pm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5826" y="565966"/>
            <a:ext cx="9149825" cy="57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77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243840" y="31511"/>
            <a:ext cx="8565198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Possible buildout scenario in the future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82684" y="6394572"/>
            <a:ext cx="8687509" cy="431917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Shadows on Oct 21, 12:45pm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5826" y="591018"/>
            <a:ext cx="9149825" cy="57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68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243840" y="31511"/>
            <a:ext cx="8565198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Comparison of DP massing and rezoning application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82684" y="6394572"/>
            <a:ext cx="8687509" cy="431917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Granville Street looking north. Shadows on Oct 21, 12:45pm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7069" y="652380"/>
            <a:ext cx="8869861" cy="558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6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243840" y="31511"/>
            <a:ext cx="8565198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Comparison of DP, rezoning (transparent) and possible buildout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82684" y="6394572"/>
            <a:ext cx="8687509" cy="431917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Granville Street looking north. Shadows on Oct 21, 12:45pm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7069" y="653752"/>
            <a:ext cx="8869861" cy="557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01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243840" y="31511"/>
            <a:ext cx="8565198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A possible future buildout?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82684" y="6394572"/>
            <a:ext cx="8687509" cy="431917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Broadway, shadows on Oct 21, 12:45pm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7069" y="670859"/>
            <a:ext cx="8869861" cy="554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58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243840" y="31511"/>
            <a:ext cx="8565198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A possible future buildout?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82684" y="6394572"/>
            <a:ext cx="8687509" cy="431917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Broadway, shadows on Oct 21, 12:45pm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7069" y="672246"/>
            <a:ext cx="8869861" cy="554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41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243840" y="31511"/>
            <a:ext cx="8565198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A possible future buildout?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82684" y="6394572"/>
            <a:ext cx="8687509" cy="431917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West 10</a:t>
            </a:r>
            <a:r>
              <a:rPr lang="en-US" sz="2200" baseline="30000" dirty="0">
                <a:solidFill>
                  <a:srgbClr val="FFFFFF"/>
                </a:solidFill>
              </a:rPr>
              <a:t>th</a:t>
            </a:r>
            <a:r>
              <a:rPr lang="en-US" sz="2200" dirty="0">
                <a:solidFill>
                  <a:srgbClr val="FFFFFF"/>
                </a:solidFill>
              </a:rPr>
              <a:t> Avenue, shadows on Oct 21, 12:45pm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9289" y="672246"/>
            <a:ext cx="8865420" cy="554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74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0" y="31511"/>
            <a:ext cx="9144000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Shadows in 3D and plan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82684" y="6394572"/>
            <a:ext cx="8687509" cy="431917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 September 30th 4pm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4656" y="825998"/>
            <a:ext cx="8774688" cy="520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92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0" y="31511"/>
            <a:ext cx="9144000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Shadow diagrams on Policy report. Compare with NOAA Solar Calculator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82684" y="6394572"/>
            <a:ext cx="8687509" cy="431917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 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9488" y="591018"/>
            <a:ext cx="7053900" cy="618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88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0" y="31511"/>
            <a:ext cx="9144000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Shadow diagrams on Policy Report (Appendix D Page 9 of 9)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82684" y="6140226"/>
            <a:ext cx="8687509" cy="686263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 June 21 at 10am. Compare NOAA, Policy Report and independently generated shadow diagram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1591" y="547003"/>
            <a:ext cx="8189693" cy="563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1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243840" y="142240"/>
            <a:ext cx="8565198" cy="954405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Rendering submitted during consultation phase on Dec 5, 2021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243840" y="5858540"/>
            <a:ext cx="8687509" cy="857219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Future Burrard Slopes Park at Oct 29, 9:55am</a:t>
            </a:r>
          </a:p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Rendering of massing model and shadows </a:t>
            </a:r>
            <a:r>
              <a:rPr lang="en-US" sz="1600" dirty="0">
                <a:solidFill>
                  <a:srgbClr val="FFFFFF"/>
                </a:solidFill>
              </a:rPr>
              <a:t>(1477 W Broadway)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5987" y="1096644"/>
            <a:ext cx="8300720" cy="466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54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0" y="31511"/>
            <a:ext cx="9144000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Shadow diagrams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82684" y="6140226"/>
            <a:ext cx="8687509" cy="686263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September 21 at 4pm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1591" y="746549"/>
            <a:ext cx="8189693" cy="523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07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0" y="31511"/>
            <a:ext cx="9144000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Shadow diagrams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82684" y="6140226"/>
            <a:ext cx="8687509" cy="686263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September 30 at 4pm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1592" y="746549"/>
            <a:ext cx="8189691" cy="523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53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0" y="31511"/>
            <a:ext cx="9144000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Shadow diagrams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82684" y="6140226"/>
            <a:ext cx="8687509" cy="686263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October 15 at 4pm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1592" y="746549"/>
            <a:ext cx="8189691" cy="523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8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0" y="31511"/>
            <a:ext cx="9144000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Shadow diagrams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82684" y="6140226"/>
            <a:ext cx="8687509" cy="686263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October 28 at 4pm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55788" y="746549"/>
            <a:ext cx="7541298" cy="523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70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0" y="31511"/>
            <a:ext cx="9144000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Shadow diagrams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82684" y="6140226"/>
            <a:ext cx="8687509" cy="686263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November 5 at 9:12am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55788" y="777921"/>
            <a:ext cx="7541298" cy="51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26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0" y="31511"/>
            <a:ext cx="9144000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Shadow diagrams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82684" y="6140226"/>
            <a:ext cx="8687509" cy="686263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November 28</a:t>
            </a:r>
            <a:r>
              <a:rPr lang="en-US" sz="2200" baseline="30000" dirty="0">
                <a:solidFill>
                  <a:srgbClr val="FFFFFF"/>
                </a:solidFill>
              </a:rPr>
              <a:t>th</a:t>
            </a:r>
            <a:r>
              <a:rPr lang="en-US" sz="2200" dirty="0">
                <a:solidFill>
                  <a:srgbClr val="FFFFFF"/>
                </a:solidFill>
              </a:rPr>
              <a:t> at 2:30pm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97345" y="777921"/>
            <a:ext cx="6058183" cy="51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45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0" y="31511"/>
            <a:ext cx="9144000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Shadow diagrams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82684" y="6140226"/>
            <a:ext cx="8687509" cy="686263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December 21</a:t>
            </a:r>
            <a:r>
              <a:rPr lang="en-US" sz="2200" baseline="30000" dirty="0">
                <a:solidFill>
                  <a:srgbClr val="FFFFFF"/>
                </a:solidFill>
              </a:rPr>
              <a:t>st</a:t>
            </a:r>
            <a:r>
              <a:rPr lang="en-US" sz="2200" dirty="0">
                <a:solidFill>
                  <a:srgbClr val="FFFFFF"/>
                </a:solidFill>
              </a:rPr>
              <a:t> at 10am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44112" y="777921"/>
            <a:ext cx="5964648" cy="51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90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0" y="31511"/>
            <a:ext cx="9144000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Scale comparison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82684" y="6140226"/>
            <a:ext cx="8687509" cy="686263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RBC (left), Development Permit (middle), Rezoning application (right)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1107" y="1553227"/>
            <a:ext cx="8798043" cy="369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67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0" y="31511"/>
            <a:ext cx="9144000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South Granville context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82684" y="6140226"/>
            <a:ext cx="8687509" cy="686263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Granville Street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5402" y="533174"/>
            <a:ext cx="7553195" cy="56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20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180340" y="0"/>
            <a:ext cx="8565198" cy="1191259"/>
          </a:xfrm>
        </p:spPr>
        <p:txBody>
          <a:bodyPr/>
          <a:lstStyle/>
          <a:p>
            <a:pPr eaLnBrk="1" hangingPunct="1"/>
            <a:r>
              <a:rPr lang="en-US" sz="2800" b="1" dirty="0"/>
              <a:t>Success of Broadway comes from solid</a:t>
            </a:r>
            <a:br>
              <a:rPr lang="en-US" sz="2800" b="1" dirty="0"/>
            </a:br>
            <a:r>
              <a:rPr lang="en-US" sz="2800" b="1" dirty="0"/>
              <a:t>planning, C-3A Design Guidelines and zoning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490206" y="6113721"/>
            <a:ext cx="7932412" cy="588320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rgbClr val="FFFFFF"/>
                </a:solidFill>
              </a:rPr>
              <a:t>Acknowledge excellent work done in past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3144" y="1191259"/>
            <a:ext cx="9037712" cy="47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11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243840" y="154646"/>
            <a:ext cx="8565198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Future Burrard Slopes Park on Oct 29, 9:55am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243840" y="6283842"/>
            <a:ext cx="8687509" cy="431917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Rendering of massing model and shadows </a:t>
            </a:r>
            <a:r>
              <a:rPr lang="en-US" sz="1600" dirty="0">
                <a:solidFill>
                  <a:srgbClr val="FFFFFF"/>
                </a:solidFill>
              </a:rPr>
              <a:t>(Pine &amp; W 5</a:t>
            </a:r>
            <a:r>
              <a:rPr lang="en-US" sz="1600" baseline="30000" dirty="0">
                <a:solidFill>
                  <a:srgbClr val="FFFFFF"/>
                </a:solidFill>
              </a:rPr>
              <a:t>th</a:t>
            </a:r>
            <a:r>
              <a:rPr lang="en-US" sz="1600" dirty="0">
                <a:solidFill>
                  <a:srgbClr val="FFFFFF"/>
                </a:solidFill>
              </a:rPr>
              <a:t> Avenue to Fir &amp; W 6</a:t>
            </a:r>
            <a:r>
              <a:rPr lang="en-US" sz="1600" baseline="30000" dirty="0">
                <a:solidFill>
                  <a:srgbClr val="FFFFFF"/>
                </a:solidFill>
              </a:rPr>
              <a:t>th</a:t>
            </a:r>
            <a:r>
              <a:rPr lang="en-US" sz="1600" dirty="0">
                <a:solidFill>
                  <a:srgbClr val="FFFFFF"/>
                </a:solidFill>
              </a:rPr>
              <a:t> Ave)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840" y="714153"/>
            <a:ext cx="8687509" cy="542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69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243840" y="154646"/>
            <a:ext cx="8565198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Topographic changes &amp; north facing slope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243840" y="6283842"/>
            <a:ext cx="8687509" cy="431917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Massing model, shadows on Oct 21, 12:45pm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840" y="730200"/>
            <a:ext cx="8636160" cy="53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71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0" y="31511"/>
            <a:ext cx="9144000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Shadow diagrams on Policy report. Compare with NOAA Solar Calculator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82684" y="6394572"/>
            <a:ext cx="8687509" cy="431917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 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5458" y="793873"/>
            <a:ext cx="8973082" cy="560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27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0" y="31511"/>
            <a:ext cx="9144000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Shadow diagrams (independent). Compare with NOAA Solar Calculator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82684" y="6394572"/>
            <a:ext cx="8687509" cy="431917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 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5458" y="793873"/>
            <a:ext cx="8973083" cy="560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27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0" y="31511"/>
            <a:ext cx="9144000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Shadow diagrams on Policy Report (Appendix D Page 9 of 9)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82684" y="6140226"/>
            <a:ext cx="8687509" cy="686263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 June 21 at 10am. Compare NOAA, Policy Report and independently generated shadow diagram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1591" y="547003"/>
            <a:ext cx="8189693" cy="563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74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243840" y="154646"/>
            <a:ext cx="8565198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Future Burrard Slopes Park on Oct 29, 9:55am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243840" y="6283842"/>
            <a:ext cx="8687509" cy="431917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Rendering of massing model and shadows </a:t>
            </a:r>
            <a:r>
              <a:rPr lang="en-US" sz="1600" dirty="0">
                <a:solidFill>
                  <a:srgbClr val="FFFFFF"/>
                </a:solidFill>
              </a:rPr>
              <a:t>(Pine &amp; W 5</a:t>
            </a:r>
            <a:r>
              <a:rPr lang="en-US" sz="1600" baseline="30000" dirty="0">
                <a:solidFill>
                  <a:srgbClr val="FFFFFF"/>
                </a:solidFill>
              </a:rPr>
              <a:t>th</a:t>
            </a:r>
            <a:r>
              <a:rPr lang="en-US" sz="1600" dirty="0">
                <a:solidFill>
                  <a:srgbClr val="FFFFFF"/>
                </a:solidFill>
              </a:rPr>
              <a:t> Avenue to Fir &amp; W 6</a:t>
            </a:r>
            <a:r>
              <a:rPr lang="en-US" sz="1600" baseline="30000" dirty="0">
                <a:solidFill>
                  <a:srgbClr val="FFFFFF"/>
                </a:solidFill>
              </a:rPr>
              <a:t>th</a:t>
            </a:r>
            <a:r>
              <a:rPr lang="en-US" sz="1600" dirty="0">
                <a:solidFill>
                  <a:srgbClr val="FFFFFF"/>
                </a:solidFill>
              </a:rPr>
              <a:t> Ave)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840" y="714153"/>
            <a:ext cx="8687508" cy="542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03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243840" y="154646"/>
            <a:ext cx="8687506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Council spent $41.6 million on Burrard Slopes Park on June 9</a:t>
            </a:r>
            <a:r>
              <a:rPr lang="en-US" sz="2400" baseline="30000" dirty="0">
                <a:solidFill>
                  <a:srgbClr val="FFFFFF"/>
                </a:solidFill>
              </a:rPr>
              <a:t>th</a:t>
            </a:r>
            <a:r>
              <a:rPr lang="en-US" sz="2400" dirty="0">
                <a:solidFill>
                  <a:srgbClr val="FFFFFF"/>
                </a:solidFill>
              </a:rPr>
              <a:t>, 2021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243840" y="6098932"/>
            <a:ext cx="8687509" cy="759068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Buildings on park site to be demolished, park will undergo redesign</a:t>
            </a:r>
          </a:p>
          <a:p>
            <a:pPr eaLnBrk="1" hangingPunct="1"/>
            <a:r>
              <a:rPr lang="en-US" sz="1600" dirty="0">
                <a:solidFill>
                  <a:srgbClr val="FFFFFF"/>
                </a:solidFill>
              </a:rPr>
              <a:t>https://</a:t>
            </a:r>
            <a:r>
              <a:rPr lang="en-US" sz="1600" dirty="0" err="1">
                <a:solidFill>
                  <a:srgbClr val="FFFFFF"/>
                </a:solidFill>
              </a:rPr>
              <a:t>council.vancouver.ca</a:t>
            </a:r>
            <a:r>
              <a:rPr lang="en-US" sz="1600" dirty="0">
                <a:solidFill>
                  <a:srgbClr val="FFFFFF"/>
                </a:solidFill>
              </a:rPr>
              <a:t>/20210609/documents/cfsc2.pdf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840" y="759066"/>
            <a:ext cx="8687507" cy="53398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198ED-1AA9-9649-A6AA-612422BEE3A0}"/>
              </a:ext>
            </a:extLst>
          </p:cNvPr>
          <p:cNvSpPr txBox="1"/>
          <p:nvPr/>
        </p:nvSpPr>
        <p:spPr>
          <a:xfrm>
            <a:off x="7953153" y="4540102"/>
            <a:ext cx="893135" cy="10845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016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243840" y="154646"/>
            <a:ext cx="8565198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Future Burrard Slopes Park on Oct 29, 10:30am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243840" y="6283842"/>
            <a:ext cx="8687509" cy="431917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Rendering of massing model and shadows </a:t>
            </a:r>
            <a:r>
              <a:rPr lang="en-US" sz="1600" dirty="0">
                <a:solidFill>
                  <a:srgbClr val="FFFFFF"/>
                </a:solidFill>
              </a:rPr>
              <a:t>(Fir &amp; W 6</a:t>
            </a:r>
            <a:r>
              <a:rPr lang="en-US" sz="1600" baseline="30000" dirty="0">
                <a:solidFill>
                  <a:srgbClr val="FFFFFF"/>
                </a:solidFill>
              </a:rPr>
              <a:t>th</a:t>
            </a:r>
            <a:r>
              <a:rPr lang="en-US" sz="1600" dirty="0">
                <a:solidFill>
                  <a:srgbClr val="FFFFFF"/>
                </a:solidFill>
              </a:rPr>
              <a:t> Ave)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840" y="714153"/>
            <a:ext cx="8687508" cy="542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33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243840" y="154646"/>
            <a:ext cx="8565198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Existing ‘6</a:t>
            </a:r>
            <a:r>
              <a:rPr lang="en-US" sz="2400" baseline="30000" dirty="0">
                <a:solidFill>
                  <a:srgbClr val="FFFFFF"/>
                </a:solidFill>
              </a:rPr>
              <a:t>th</a:t>
            </a:r>
            <a:r>
              <a:rPr lang="en-US" sz="2400" dirty="0">
                <a:solidFill>
                  <a:srgbClr val="FFFFFF"/>
                </a:solidFill>
              </a:rPr>
              <a:t> and Fir Park’ on Oct 29, 10:30am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243840" y="6283842"/>
            <a:ext cx="8687509" cy="431917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Rendering of massing model and shadows </a:t>
            </a:r>
            <a:r>
              <a:rPr lang="en-US" sz="1600" dirty="0">
                <a:solidFill>
                  <a:srgbClr val="FFFFFF"/>
                </a:solidFill>
              </a:rPr>
              <a:t>(Fir &amp; W 6</a:t>
            </a:r>
            <a:r>
              <a:rPr lang="en-US" sz="1600" baseline="30000" dirty="0">
                <a:solidFill>
                  <a:srgbClr val="FFFFFF"/>
                </a:solidFill>
              </a:rPr>
              <a:t>th</a:t>
            </a:r>
            <a:r>
              <a:rPr lang="en-US" sz="1600" dirty="0">
                <a:solidFill>
                  <a:srgbClr val="FFFFFF"/>
                </a:solidFill>
              </a:rPr>
              <a:t> Ave)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840" y="714153"/>
            <a:ext cx="8687507" cy="542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7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243840" y="154646"/>
            <a:ext cx="8565198" cy="55950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Existing ‘6</a:t>
            </a:r>
            <a:r>
              <a:rPr lang="en-US" sz="2400" baseline="30000" dirty="0">
                <a:solidFill>
                  <a:srgbClr val="FFFFFF"/>
                </a:solidFill>
              </a:rPr>
              <a:t>th</a:t>
            </a:r>
            <a:r>
              <a:rPr lang="en-US" sz="2400" dirty="0">
                <a:solidFill>
                  <a:srgbClr val="FFFFFF"/>
                </a:solidFill>
              </a:rPr>
              <a:t> and Fir Park’ on Oct 29, 10:30am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243840" y="6283842"/>
            <a:ext cx="8687509" cy="431917"/>
          </a:xfrm>
        </p:spPr>
        <p:txBody>
          <a:bodyPr/>
          <a:lstStyle/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Photo shows sunlight in park </a:t>
            </a:r>
            <a:r>
              <a:rPr lang="en-US" sz="1600" dirty="0">
                <a:solidFill>
                  <a:srgbClr val="FFFFFF"/>
                </a:solidFill>
              </a:rPr>
              <a:t>(Fir &amp; W 6</a:t>
            </a:r>
            <a:r>
              <a:rPr lang="en-US" sz="1600" baseline="30000" dirty="0">
                <a:solidFill>
                  <a:srgbClr val="FFFFFF"/>
                </a:solidFill>
              </a:rPr>
              <a:t>th</a:t>
            </a:r>
            <a:r>
              <a:rPr lang="en-US" sz="1600" dirty="0">
                <a:solidFill>
                  <a:srgbClr val="FFFFFF"/>
                </a:solidFill>
              </a:rPr>
              <a:t> Ave)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C790-5D1F-D148-A50E-F1A7CB7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5324" y="714153"/>
            <a:ext cx="8144538" cy="542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34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7000"/>
    </mc:Choice>
    <mc:Fallback>
      <p:transition spd="slow" advTm="7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5139</TotalTime>
  <Words>790</Words>
  <Application>Microsoft Macintosh PowerPoint</Application>
  <PresentationFormat>On-screen Show (4:3)</PresentationFormat>
  <Paragraphs>91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Arial</vt:lpstr>
      <vt:lpstr>Calibri</vt:lpstr>
      <vt:lpstr>Office Theme</vt:lpstr>
      <vt:lpstr>1477 West Broadway</vt:lpstr>
      <vt:lpstr>Public Consultation</vt:lpstr>
      <vt:lpstr>Rendering submitted during consultation phase on Dec 5, 2021</vt:lpstr>
      <vt:lpstr>Future Burrard Slopes Park on Oct 29, 9:55am</vt:lpstr>
      <vt:lpstr>Future Burrard Slopes Park on Oct 29, 9:55am</vt:lpstr>
      <vt:lpstr>Council spent $41.6 million on Burrard Slopes Park on June 9th, 2021</vt:lpstr>
      <vt:lpstr>Future Burrard Slopes Park on Oct 29, 10:30am</vt:lpstr>
      <vt:lpstr>Existing ‘6th and Fir Park’ on Oct 29, 10:30am</vt:lpstr>
      <vt:lpstr>Existing ‘6th and Fir Park’ on Oct 29, 10:30am</vt:lpstr>
      <vt:lpstr>Existing ‘6th and Fir Park’ on Oct 29 around 10:35am</vt:lpstr>
      <vt:lpstr>Existing ‘6th and Fir Park’ on Oct 29, 10:35am</vt:lpstr>
      <vt:lpstr>Existing ‘6th and Fir Park’ on Oct 29, 10:35am</vt:lpstr>
      <vt:lpstr>Before and after ‘6th and Fir Park’ on Oct 29, 10:35am</vt:lpstr>
      <vt:lpstr>Overview of future park site from Fir Street (off ramp)</vt:lpstr>
      <vt:lpstr>Greenspace at West 4th and Granville (Southwest Granville Loop)</vt:lpstr>
      <vt:lpstr>Section show topographic changes &amp; north facing slope</vt:lpstr>
      <vt:lpstr>Already approved development permit for 1477 West Broadway 3 FSR, office uses</vt:lpstr>
      <vt:lpstr>Comparison of site massing RBC (laneway and adjacent building)</vt:lpstr>
      <vt:lpstr>Comparison of site massing approved Development Permit</vt:lpstr>
      <vt:lpstr>Comparison of site massing rezoning application</vt:lpstr>
      <vt:lpstr>Possible buildout scenario in the future</vt:lpstr>
      <vt:lpstr>Comparison of DP massing and rezoning application</vt:lpstr>
      <vt:lpstr>Comparison of DP, rezoning (transparent) and possible buildout</vt:lpstr>
      <vt:lpstr>A possible future buildout?</vt:lpstr>
      <vt:lpstr>A possible future buildout?</vt:lpstr>
      <vt:lpstr>A possible future buildout?</vt:lpstr>
      <vt:lpstr>Shadows in 3D and plan</vt:lpstr>
      <vt:lpstr>Shadow diagrams on Policy report. Compare with NOAA Solar Calculator</vt:lpstr>
      <vt:lpstr>Shadow diagrams on Policy Report (Appendix D Page 9 of 9)</vt:lpstr>
      <vt:lpstr>Shadow diagrams</vt:lpstr>
      <vt:lpstr>Shadow diagrams</vt:lpstr>
      <vt:lpstr>Shadow diagrams</vt:lpstr>
      <vt:lpstr>Shadow diagrams</vt:lpstr>
      <vt:lpstr>Shadow diagrams</vt:lpstr>
      <vt:lpstr>Shadow diagrams</vt:lpstr>
      <vt:lpstr>Shadow diagrams</vt:lpstr>
      <vt:lpstr>Scale comparison</vt:lpstr>
      <vt:lpstr>South Granville context</vt:lpstr>
      <vt:lpstr>Success of Broadway comes from solid planning, C-3A Design Guidelines and zoning</vt:lpstr>
      <vt:lpstr>Topographic changes &amp; north facing slope</vt:lpstr>
      <vt:lpstr>Shadow diagrams on Policy report. Compare with NOAA Solar Calculator</vt:lpstr>
      <vt:lpstr>Shadow diagrams (independent). Compare with NOAA Solar Calculator</vt:lpstr>
      <vt:lpstr>Shadow diagrams on Policy Report (Appendix D Page 9 of 9)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1477W_Broadway</dc:title>
  <dc:subject/>
  <dc:creator>Stephen Bohus</dc:creator>
  <cp:keywords/>
  <dc:description/>
  <cp:lastModifiedBy>Stephen Bohus</cp:lastModifiedBy>
  <cp:revision>839</cp:revision>
  <cp:lastPrinted>2020-05-27T00:56:39Z</cp:lastPrinted>
  <dcterms:created xsi:type="dcterms:W3CDTF">2020-07-08T05:09:02Z</dcterms:created>
  <dcterms:modified xsi:type="dcterms:W3CDTF">2022-04-14T23:56:56Z</dcterms:modified>
  <cp:category/>
</cp:coreProperties>
</file>